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7" r:id="rId1"/>
  </p:sldMasterIdLst>
  <p:handoutMasterIdLst>
    <p:handoutMasterId r:id="rId15"/>
  </p:handoutMasterIdLst>
  <p:sldIdLst>
    <p:sldId id="384" r:id="rId2"/>
    <p:sldId id="385" r:id="rId3"/>
    <p:sldId id="393" r:id="rId4"/>
    <p:sldId id="406" r:id="rId5"/>
    <p:sldId id="407" r:id="rId6"/>
    <p:sldId id="405" r:id="rId7"/>
    <p:sldId id="408" r:id="rId8"/>
    <p:sldId id="409" r:id="rId9"/>
    <p:sldId id="410" r:id="rId10"/>
    <p:sldId id="411" r:id="rId11"/>
    <p:sldId id="412" r:id="rId12"/>
    <p:sldId id="399" r:id="rId13"/>
    <p:sldId id="400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Sassoon Infant Rg" panose="02000503030000020003" charset="0"/>
      <p:regular r:id="rId22"/>
      <p:bold r:id="rId23"/>
    </p:embeddedFont>
    <p:embeddedFont>
      <p:font typeface="Twinkl" panose="020B0604020202020204" charset="0"/>
      <p:regular r:id="rId24"/>
      <p:bold r:id="rId2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C1EA"/>
    <a:srgbClr val="3896DC"/>
    <a:srgbClr val="645793"/>
    <a:srgbClr val="BEDFF4"/>
    <a:srgbClr val="52A2E0"/>
    <a:srgbClr val="7669A7"/>
    <a:srgbClr val="C39EEA"/>
    <a:srgbClr val="0066FF"/>
    <a:srgbClr val="4C4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506" y="114"/>
      </p:cViewPr>
      <p:guideLst>
        <p:guide orient="horz" pos="2160"/>
        <p:guide pos="2880"/>
        <p:guide pos="317"/>
        <p:guide orient="horz" pos="3974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93B715C-2F12-4089-8FA9-BF6EA01D283D}" type="datetimeFigureOut">
              <a:rPr lang="en-GB"/>
              <a:pPr>
                <a:defRPr/>
              </a:pPr>
              <a:t>15/04/2020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8E441CC-A20A-4EB0-A065-B39128A923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ECA71-E56C-4B3B-8A80-F723DA11EC51}" type="datetimeFigureOut">
              <a:rPr lang="en-GB"/>
              <a:pPr>
                <a:defRPr/>
              </a:pPr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E602F-A108-45CD-BC7E-3214DE562A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909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D285B-9C4A-459A-99A0-DCF357F2B0A7}" type="datetimeFigureOut">
              <a:rPr lang="en-GB"/>
              <a:pPr>
                <a:defRPr/>
              </a:pPr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334A0-6F1D-4F5B-9BAC-C5A51C8173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12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CB0FF-F7B7-45DD-B363-9E44CE9AFBAE}" type="datetimeFigureOut">
              <a:rPr lang="en-GB"/>
              <a:pPr>
                <a:defRPr/>
              </a:pPr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9D7CE-F32C-4D44-BDA4-2DA5B34F9E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42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20EED-232F-417F-ACB2-3A177EF90913}" type="datetimeFigureOut">
              <a:rPr lang="en-GB"/>
              <a:pPr>
                <a:defRPr/>
              </a:pPr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69491-5DF0-4F11-8737-C78DF4E45B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294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97F29-9AE9-4868-A582-05E786C01AA2}" type="datetimeFigureOut">
              <a:rPr lang="en-GB"/>
              <a:pPr>
                <a:defRPr/>
              </a:pPr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F9853-2AB3-4820-AF7F-E06E6A22EA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587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D0ECC-B249-43D4-883F-B088E1B4371E}" type="datetimeFigureOut">
              <a:rPr lang="en-GB"/>
              <a:pPr>
                <a:defRPr/>
              </a:pPr>
              <a:t>15/04/2020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A7750-A34C-4EA5-90DA-3EF734A28F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061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3EB75-D824-49B9-A20A-8DDCB0B4F1A1}" type="datetimeFigureOut">
              <a:rPr lang="en-GB"/>
              <a:pPr>
                <a:defRPr/>
              </a:pPr>
              <a:t>15/04/2020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CFD01-087D-404A-B145-67F537F60E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135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E73C4-F7EE-4959-A231-F694EB1784FD}" type="datetimeFigureOut">
              <a:rPr lang="en-GB"/>
              <a:pPr>
                <a:defRPr/>
              </a:pPr>
              <a:t>15/04/2020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01D04-EFAB-47FF-BA08-C9D6FF2FBF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827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2F063-6E63-49AB-93E7-BB7B0ADCA919}" type="datetimeFigureOut">
              <a:rPr lang="en-GB"/>
              <a:pPr>
                <a:defRPr/>
              </a:pPr>
              <a:t>15/04/2020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95DFD-3B52-491A-B68A-9DCC92D559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743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BD76A-24B7-46C4-A13B-2977670E817D}" type="datetimeFigureOut">
              <a:rPr lang="en-GB"/>
              <a:pPr>
                <a:defRPr/>
              </a:pPr>
              <a:t>15/04/2020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C22FD-B2AC-4A6E-8E0E-91311B11AB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742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310EB-7F62-4403-845C-E44304B7838D}" type="datetimeFigureOut">
              <a:rPr lang="en-GB"/>
              <a:pPr>
                <a:defRPr/>
              </a:pPr>
              <a:t>15/04/2020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38859-F591-4B06-9A44-94E26B7BB2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91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6209D7C-BDB6-41C7-90E3-2F11C8215323}" type="datetimeFigureOut">
              <a:rPr lang="en-GB"/>
              <a:pPr>
                <a:defRPr/>
              </a:pPr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E49E4DF-EDA2-40B7-8307-FBA3ED60F2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541DEB4-F9BE-4F86-8274-30152304843A}"/>
              </a:ext>
            </a:extLst>
          </p:cNvPr>
          <p:cNvSpPr/>
          <p:nvPr/>
        </p:nvSpPr>
        <p:spPr>
          <a:xfrm>
            <a:off x="503238" y="477838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describe </a:t>
            </a:r>
            <a:r>
              <a:rPr lang="en-GB" altLang="en-US" b="1" dirty="0">
                <a:solidFill>
                  <a:srgbClr val="3896DC"/>
                </a:solidFill>
                <a:latin typeface="Twinkl" pitchFamily="2" charset="0"/>
              </a:rPr>
              <a:t>how often</a:t>
            </a:r>
            <a:r>
              <a:rPr lang="en-GB" altLang="en-US" b="1" dirty="0">
                <a:latin typeface="Twinkl" pitchFamily="2" charset="0"/>
              </a:rPr>
              <a:t>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an action is happening.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55650" y="2092157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The lion roared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daily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81775" y="2622318"/>
            <a:ext cx="4615599" cy="3090863"/>
            <a:chOff x="4424217" y="3092384"/>
            <a:chExt cx="4615070" cy="3090940"/>
          </a:xfrm>
        </p:grpSpPr>
        <p:grpSp>
          <p:nvGrpSpPr>
            <p:cNvPr id="22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4615070" cy="3090940"/>
              <a:chOff x="4424217" y="3092384"/>
              <a:chExt cx="4615070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08BD753-3103-41BF-BEAB-F6B884AE2AF7}"/>
                  </a:ext>
                </a:extLst>
              </p:cNvPr>
              <p:cNvSpPr/>
              <p:nvPr/>
            </p:nvSpPr>
            <p:spPr>
              <a:xfrm>
                <a:off x="5408352" y="4122698"/>
                <a:ext cx="3630935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25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742336" y="4285179"/>
              <a:ext cx="3279542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Here, ‘daily’ is describing </a:t>
              </a:r>
              <a:r>
                <a:rPr lang="en-GB" altLang="en-US" sz="1800" b="1" dirty="0">
                  <a:solidFill>
                    <a:srgbClr val="000000"/>
                  </a:solidFill>
                  <a:latin typeface="Twinkl" pitchFamily="2" charset="0"/>
                </a:rPr>
                <a:t>how often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the lion roars, which makes it an adverb.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48496" y="2876214"/>
            <a:ext cx="2939854" cy="2836967"/>
            <a:chOff x="5448496" y="2876214"/>
            <a:chExt cx="2939854" cy="2836967"/>
          </a:xfrm>
        </p:grpSpPr>
        <p:sp>
          <p:nvSpPr>
            <p:cNvPr id="26" name="Rounded Rectangle 25"/>
            <p:cNvSpPr/>
            <p:nvPr/>
          </p:nvSpPr>
          <p:spPr>
            <a:xfrm>
              <a:off x="5448496" y="2876214"/>
              <a:ext cx="2939854" cy="2836967"/>
            </a:xfrm>
            <a:prstGeom prst="roundRect">
              <a:avLst>
                <a:gd name="adj" fmla="val 5156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25" name="TextBox 2"/>
            <p:cNvSpPr txBox="1">
              <a:spLocks noChangeArrowheads="1"/>
            </p:cNvSpPr>
            <p:nvPr/>
          </p:nvSpPr>
          <p:spPr bwMode="auto">
            <a:xfrm>
              <a:off x="5644841" y="2967831"/>
              <a:ext cx="2592387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Can you choose one of these adverbs and use it in a sentence?</a:t>
              </a:r>
              <a:endParaRPr lang="en-GB" altLang="en-US" sz="1800" dirty="0"/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5493642" y="3981787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weekly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5493642" y="4514146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always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493642" y="5042961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sometimes</a:t>
            </a:r>
          </a:p>
        </p:txBody>
      </p:sp>
    </p:spTree>
    <p:extLst>
      <p:ext uri="{BB962C8B-B14F-4D97-AF65-F5344CB8AC3E}">
        <p14:creationId xmlns:p14="http://schemas.microsoft.com/office/powerpoint/2010/main" val="128727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541DEB4-F9BE-4F86-8274-30152304843A}"/>
              </a:ext>
            </a:extLst>
          </p:cNvPr>
          <p:cNvSpPr/>
          <p:nvPr/>
        </p:nvSpPr>
        <p:spPr>
          <a:xfrm>
            <a:off x="503238" y="477838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describe </a:t>
            </a:r>
            <a:r>
              <a:rPr lang="en-GB" altLang="en-US" b="1" dirty="0">
                <a:solidFill>
                  <a:srgbClr val="3896DC"/>
                </a:solidFill>
                <a:latin typeface="Twinkl" pitchFamily="2" charset="0"/>
              </a:rPr>
              <a:t>how much</a:t>
            </a:r>
            <a:r>
              <a:rPr lang="en-GB" altLang="en-US" b="1" dirty="0">
                <a:latin typeface="Twinkl" pitchFamily="2" charset="0"/>
              </a:rPr>
              <a:t>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an action is happening.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55650" y="2092157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Amy tried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hard 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to finish her homework.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81775" y="2622318"/>
            <a:ext cx="4615599" cy="3090863"/>
            <a:chOff x="4424217" y="3092384"/>
            <a:chExt cx="4615070" cy="3090940"/>
          </a:xfrm>
        </p:grpSpPr>
        <p:grpSp>
          <p:nvGrpSpPr>
            <p:cNvPr id="22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4615070" cy="3090940"/>
              <a:chOff x="4424217" y="3092384"/>
              <a:chExt cx="4615070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08BD753-3103-41BF-BEAB-F6B884AE2AF7}"/>
                  </a:ext>
                </a:extLst>
              </p:cNvPr>
              <p:cNvSpPr/>
              <p:nvPr/>
            </p:nvSpPr>
            <p:spPr>
              <a:xfrm>
                <a:off x="5408352" y="4122698"/>
                <a:ext cx="3630935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25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742336" y="4285179"/>
              <a:ext cx="3279542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Here, ‘hard’ is describing </a:t>
              </a:r>
              <a:r>
                <a:rPr lang="en-GB" altLang="en-US" sz="1800" b="1" dirty="0">
                  <a:solidFill>
                    <a:srgbClr val="000000"/>
                  </a:solidFill>
                  <a:latin typeface="Twinkl" pitchFamily="2" charset="0"/>
                </a:rPr>
                <a:t>how much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effort Amy put in, which makes it an adverb.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48496" y="2876214"/>
            <a:ext cx="2939854" cy="2836967"/>
            <a:chOff x="5448496" y="2876214"/>
            <a:chExt cx="2939854" cy="2836967"/>
          </a:xfrm>
        </p:grpSpPr>
        <p:sp>
          <p:nvSpPr>
            <p:cNvPr id="26" name="Rounded Rectangle 25"/>
            <p:cNvSpPr/>
            <p:nvPr/>
          </p:nvSpPr>
          <p:spPr>
            <a:xfrm>
              <a:off x="5448496" y="2876214"/>
              <a:ext cx="2939854" cy="2836967"/>
            </a:xfrm>
            <a:prstGeom prst="roundRect">
              <a:avLst>
                <a:gd name="adj" fmla="val 5156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25" name="TextBox 2"/>
            <p:cNvSpPr txBox="1">
              <a:spLocks noChangeArrowheads="1"/>
            </p:cNvSpPr>
            <p:nvPr/>
          </p:nvSpPr>
          <p:spPr bwMode="auto">
            <a:xfrm>
              <a:off x="5644841" y="2967831"/>
              <a:ext cx="2592387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Can you choose one of these adverbs and use it in a sentence?</a:t>
              </a:r>
              <a:endParaRPr lang="en-GB" altLang="en-US" sz="1800" dirty="0"/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5493642" y="3981787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very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5493642" y="4514146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completely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493642" y="5042961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almost</a:t>
            </a:r>
          </a:p>
        </p:txBody>
      </p:sp>
    </p:spTree>
    <p:extLst>
      <p:ext uri="{BB962C8B-B14F-4D97-AF65-F5344CB8AC3E}">
        <p14:creationId xmlns:p14="http://schemas.microsoft.com/office/powerpoint/2010/main" val="394195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03238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84575" y="1770063"/>
            <a:ext cx="4822825" cy="3482975"/>
          </a:xfrm>
          <a:prstGeom prst="roundRect">
            <a:avLst>
              <a:gd name="adj" fmla="val 5156"/>
            </a:avLst>
          </a:prstGeom>
          <a:solidFill>
            <a:srgbClr val="BED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6" name="2-"/>
          <p:cNvSpPr/>
          <p:nvPr/>
        </p:nvSpPr>
        <p:spPr>
          <a:xfrm>
            <a:off x="3608388" y="2578100"/>
            <a:ext cx="4624387" cy="468313"/>
          </a:xfrm>
          <a:prstGeom prst="roundRect">
            <a:avLst>
              <a:gd name="adj" fmla="val 16953"/>
            </a:avLst>
          </a:prstGeom>
          <a:solidFill>
            <a:srgbClr val="BEDFF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Annie 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quickly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 brushed her hair.</a:t>
            </a:r>
          </a:p>
        </p:txBody>
      </p:sp>
      <p:sp>
        <p:nvSpPr>
          <p:cNvPr id="57" name="3-"/>
          <p:cNvSpPr/>
          <p:nvPr/>
        </p:nvSpPr>
        <p:spPr>
          <a:xfrm>
            <a:off x="3608388" y="3281363"/>
            <a:ext cx="4618037" cy="469900"/>
          </a:xfrm>
          <a:prstGeom prst="roundRect">
            <a:avLst>
              <a:gd name="adj" fmla="val 16953"/>
            </a:avLst>
          </a:prstGeom>
          <a:solidFill>
            <a:srgbClr val="BEDFF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Amjid read his books 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today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 in the library.</a:t>
            </a:r>
          </a:p>
        </p:txBody>
      </p:sp>
      <p:sp>
        <p:nvSpPr>
          <p:cNvPr id="58" name="4-"/>
          <p:cNvSpPr/>
          <p:nvPr/>
        </p:nvSpPr>
        <p:spPr>
          <a:xfrm>
            <a:off x="3608388" y="3986213"/>
            <a:ext cx="4624387" cy="469900"/>
          </a:xfrm>
          <a:prstGeom prst="roundRect">
            <a:avLst>
              <a:gd name="adj" fmla="val 16953"/>
            </a:avLst>
          </a:prstGeom>
          <a:solidFill>
            <a:srgbClr val="BEDFF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err="1">
                <a:solidFill>
                  <a:prstClr val="black"/>
                </a:solidFill>
                <a:latin typeface="Twinkl" pitchFamily="2" charset="0"/>
              </a:rPr>
              <a:t>Neena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swam well without 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arm bands.</a:t>
            </a:r>
          </a:p>
        </p:txBody>
      </p:sp>
      <p:sp>
        <p:nvSpPr>
          <p:cNvPr id="59" name="5-"/>
          <p:cNvSpPr/>
          <p:nvPr/>
        </p:nvSpPr>
        <p:spPr>
          <a:xfrm>
            <a:off x="3608388" y="4691063"/>
            <a:ext cx="4624387" cy="469900"/>
          </a:xfrm>
          <a:prstGeom prst="roundRect">
            <a:avLst>
              <a:gd name="adj" fmla="val 16953"/>
            </a:avLst>
          </a:prstGeom>
          <a:solidFill>
            <a:srgbClr val="BEDFF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Ben always rides his bike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to school.</a:t>
            </a:r>
          </a:p>
        </p:txBody>
      </p:sp>
      <p:sp>
        <p:nvSpPr>
          <p:cNvPr id="7177" name="Rectangle 10"/>
          <p:cNvSpPr>
            <a:spLocks noChangeArrowheads="1"/>
          </p:cNvSpPr>
          <p:nvPr/>
        </p:nvSpPr>
        <p:spPr bwMode="auto">
          <a:xfrm>
            <a:off x="1666875" y="620713"/>
            <a:ext cx="581025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latin typeface="Twinkl" pitchFamily="2" charset="0"/>
              </a:rPr>
              <a:t>Find the adverbs</a:t>
            </a:r>
          </a:p>
        </p:txBody>
      </p:sp>
      <p:sp>
        <p:nvSpPr>
          <p:cNvPr id="4" name="Rectangle 3"/>
          <p:cNvSpPr/>
          <p:nvPr/>
        </p:nvSpPr>
        <p:spPr>
          <a:xfrm>
            <a:off x="6425966" y="1929467"/>
            <a:ext cx="1350627" cy="388516"/>
          </a:xfrm>
          <a:prstGeom prst="rect">
            <a:avLst/>
          </a:prstGeom>
          <a:noFill/>
          <a:ln w="28575">
            <a:solidFill>
              <a:srgbClr val="389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755650" y="1597295"/>
            <a:ext cx="2693987" cy="3655743"/>
            <a:chOff x="5694363" y="1597295"/>
            <a:chExt cx="2693987" cy="3655743"/>
          </a:xfrm>
          <a:solidFill>
            <a:srgbClr val="BEDFF4"/>
          </a:solidFill>
        </p:grpSpPr>
        <p:sp>
          <p:nvSpPr>
            <p:cNvPr id="34" name="Rounded Rectangle 33"/>
            <p:cNvSpPr/>
            <p:nvPr/>
          </p:nvSpPr>
          <p:spPr>
            <a:xfrm>
              <a:off x="5694363" y="1770063"/>
              <a:ext cx="2693987" cy="3482975"/>
            </a:xfrm>
            <a:prstGeom prst="roundRect">
              <a:avLst>
                <a:gd name="adj" fmla="val 515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7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16464" y="1597295"/>
              <a:ext cx="2449784" cy="362689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" name="1-"/>
          <p:cNvSpPr/>
          <p:nvPr/>
        </p:nvSpPr>
        <p:spPr>
          <a:xfrm>
            <a:off x="3608388" y="1873250"/>
            <a:ext cx="4624387" cy="469900"/>
          </a:xfrm>
          <a:prstGeom prst="roundRect">
            <a:avLst>
              <a:gd name="adj" fmla="val 16953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Tom painted his picture 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beautifully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05618" y="2634776"/>
            <a:ext cx="887836" cy="388516"/>
          </a:xfrm>
          <a:prstGeom prst="rect">
            <a:avLst/>
          </a:prstGeom>
          <a:noFill/>
          <a:ln w="28575">
            <a:solidFill>
              <a:srgbClr val="389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101331" y="3186767"/>
            <a:ext cx="718919" cy="388516"/>
          </a:xfrm>
          <a:prstGeom prst="rect">
            <a:avLst/>
          </a:prstGeom>
          <a:noFill/>
          <a:ln w="28575">
            <a:solidFill>
              <a:srgbClr val="389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5192785" y="4035294"/>
            <a:ext cx="545285" cy="388516"/>
          </a:xfrm>
          <a:prstGeom prst="rect">
            <a:avLst/>
          </a:prstGeom>
          <a:noFill/>
          <a:ln w="28575">
            <a:solidFill>
              <a:srgbClr val="389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4177717" y="4748533"/>
            <a:ext cx="872456" cy="388516"/>
          </a:xfrm>
          <a:prstGeom prst="rect">
            <a:avLst/>
          </a:prstGeom>
          <a:noFill/>
          <a:ln w="28575">
            <a:solidFill>
              <a:srgbClr val="389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03238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4378325" y="954088"/>
            <a:ext cx="4010025" cy="4913312"/>
          </a:xfrm>
          <a:prstGeom prst="roundRect">
            <a:avLst>
              <a:gd name="adj" fmla="val 5377"/>
            </a:avLst>
          </a:prstGeom>
          <a:solidFill>
            <a:srgbClr val="BED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Isosceles Triangle 4"/>
          <p:cNvSpPr/>
          <p:nvPr/>
        </p:nvSpPr>
        <p:spPr bwMode="auto">
          <a:xfrm rot="16489071" flipH="1">
            <a:off x="4046538" y="1260475"/>
            <a:ext cx="544512" cy="1030288"/>
          </a:xfrm>
          <a:prstGeom prst="triangle">
            <a:avLst>
              <a:gd name="adj" fmla="val 63095"/>
            </a:avLst>
          </a:prstGeom>
          <a:solidFill>
            <a:srgbClr val="BED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10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28663"/>
            <a:ext cx="3622675" cy="536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1"/>
          <p:cNvSpPr>
            <a:spLocks noChangeArrowheads="1"/>
          </p:cNvSpPr>
          <p:nvPr/>
        </p:nvSpPr>
        <p:spPr bwMode="auto">
          <a:xfrm>
            <a:off x="4411744" y="1149350"/>
            <a:ext cx="3938898" cy="132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My name is </a:t>
            </a:r>
            <a:r>
              <a:rPr lang="en-GB" altLang="en-US" sz="1800" dirty="0" err="1">
                <a:solidFill>
                  <a:srgbClr val="000000"/>
                </a:solidFill>
                <a:latin typeface="Twinkl" pitchFamily="2" charset="0"/>
              </a:rPr>
              <a:t>Adil</a:t>
            </a: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 Adverb. You’ll often find me </a:t>
            </a:r>
            <a:r>
              <a:rPr lang="en-GB" altLang="en-US" sz="1800" dirty="0">
                <a:latin typeface="Twinkl" pitchFamily="2" charset="0"/>
              </a:rPr>
              <a:t>close to Veronica Verb</a:t>
            </a: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. </a:t>
            </a:r>
            <a:b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</a:b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I love to describe her actions.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For example:</a:t>
            </a:r>
            <a:endParaRPr lang="en-GB" altLang="en-US" sz="1600" dirty="0">
              <a:solidFill>
                <a:srgbClr val="000000"/>
              </a:solidFill>
              <a:latin typeface="Twinkl" pitchFamily="2" charset="0"/>
            </a:endParaRPr>
          </a:p>
        </p:txBody>
      </p:sp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4553146" y="4165502"/>
            <a:ext cx="364648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That’s my job - to tell </a:t>
            </a:r>
            <a:b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</a:b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you more about a verb.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rgbClr val="000000"/>
              </a:solidFill>
              <a:latin typeface="Twinkl" pitchFamily="2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An adverb tells you where, why or how much something is done. </a:t>
            </a:r>
          </a:p>
        </p:txBody>
      </p:sp>
      <p:grpSp>
        <p:nvGrpSpPr>
          <p:cNvPr id="4104" name="Group 7"/>
          <p:cNvGrpSpPr>
            <a:grpSpLocks/>
          </p:cNvGrpSpPr>
          <p:nvPr/>
        </p:nvGrpSpPr>
        <p:grpSpPr bwMode="auto">
          <a:xfrm>
            <a:off x="4764088" y="2484438"/>
            <a:ext cx="3432175" cy="1704975"/>
            <a:chOff x="4844063" y="2337969"/>
            <a:chExt cx="3431990" cy="1703924"/>
          </a:xfrm>
        </p:grpSpPr>
        <p:sp>
          <p:nvSpPr>
            <p:cNvPr id="4" name="Rectangle 3"/>
            <p:cNvSpPr/>
            <p:nvPr/>
          </p:nvSpPr>
          <p:spPr>
            <a:xfrm>
              <a:off x="4844063" y="2531525"/>
              <a:ext cx="2849409" cy="13009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pic>
          <p:nvPicPr>
            <p:cNvPr id="4107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4532" y="2337969"/>
              <a:ext cx="981521" cy="1703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8" name="Rectangle 5"/>
            <p:cNvSpPr>
              <a:spLocks noChangeArrowheads="1"/>
            </p:cNvSpPr>
            <p:nvPr/>
          </p:nvSpPr>
          <p:spPr bwMode="auto">
            <a:xfrm>
              <a:off x="4934954" y="2727094"/>
              <a:ext cx="2441229" cy="922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Veronica Verb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always </a:t>
              </a:r>
              <a:r>
                <a:rPr lang="en-GB" altLang="en-US" sz="1800" dirty="0">
                  <a:solidFill>
                    <a:srgbClr val="645793"/>
                  </a:solidFill>
                  <a:latin typeface="Twinkl" pitchFamily="2" charset="0"/>
                </a:rPr>
                <a:t>laughs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 </a:t>
              </a:r>
              <a:r>
                <a:rPr lang="en-GB" altLang="en-US" sz="1800" dirty="0">
                  <a:solidFill>
                    <a:srgbClr val="52A2E0"/>
                  </a:solidFill>
                  <a:latin typeface="Twinkl" pitchFamily="2" charset="0"/>
                </a:rPr>
                <a:t>loudly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 and she </a:t>
              </a:r>
              <a:r>
                <a:rPr lang="en-GB" altLang="en-US" sz="1800" dirty="0">
                  <a:solidFill>
                    <a:srgbClr val="645793"/>
                  </a:solidFill>
                  <a:latin typeface="Twinkl" pitchFamily="2" charset="0"/>
                </a:rPr>
                <a:t>runs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 </a:t>
              </a:r>
              <a:r>
                <a:rPr lang="en-GB" altLang="en-US" sz="1800" dirty="0">
                  <a:solidFill>
                    <a:srgbClr val="52A2E0"/>
                  </a:solidFill>
                  <a:latin typeface="Twinkl" pitchFamily="2" charset="0"/>
                </a:rPr>
                <a:t>quickly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. 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03238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5123" name="Rectangle 10"/>
          <p:cNvSpPr>
            <a:spLocks noChangeArrowheads="1"/>
          </p:cNvSpPr>
          <p:nvPr/>
        </p:nvSpPr>
        <p:spPr bwMode="auto">
          <a:xfrm>
            <a:off x="755650" y="1889125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Jessica </a:t>
            </a:r>
            <a:r>
              <a:rPr lang="en-GB" altLang="en-US" dirty="0">
                <a:solidFill>
                  <a:srgbClr val="645793"/>
                </a:solidFill>
                <a:latin typeface="Twinkl" pitchFamily="2" charset="0"/>
              </a:rPr>
              <a:t>shouted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loudly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755650" y="3043238"/>
            <a:ext cx="3813175" cy="3024187"/>
            <a:chOff x="4583838" y="3150853"/>
            <a:chExt cx="3813748" cy="3024514"/>
          </a:xfrm>
        </p:grpSpPr>
        <p:sp>
          <p:nvSpPr>
            <p:cNvPr id="13" name="Rectangle 12"/>
            <p:cNvSpPr/>
            <p:nvPr/>
          </p:nvSpPr>
          <p:spPr>
            <a:xfrm>
              <a:off x="4583838" y="4147911"/>
              <a:ext cx="2659463" cy="1265374"/>
            </a:xfrm>
            <a:prstGeom prst="rect">
              <a:avLst/>
            </a:prstGeom>
            <a:solidFill>
              <a:srgbClr val="C39E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133" name="Rectangle 6"/>
            <p:cNvSpPr>
              <a:spLocks noChangeArrowheads="1"/>
            </p:cNvSpPr>
            <p:nvPr/>
          </p:nvSpPr>
          <p:spPr bwMode="auto">
            <a:xfrm>
              <a:off x="4583838" y="4432475"/>
              <a:ext cx="233324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verb (the </a:t>
              </a:r>
              <a:b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</a:b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action) is in purple. </a:t>
              </a:r>
            </a:p>
          </p:txBody>
        </p:sp>
        <p:pic>
          <p:nvPicPr>
            <p:cNvPr id="5134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711"/>
            <a:stretch>
              <a:fillRect/>
            </a:stretch>
          </p:blipFill>
          <p:spPr bwMode="auto">
            <a:xfrm>
              <a:off x="6649619" y="3150853"/>
              <a:ext cx="1747967" cy="3024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Can you spot the adverb in this sentence?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559301" y="3009900"/>
            <a:ext cx="3829050" cy="3090863"/>
            <a:chOff x="4424218" y="3092384"/>
            <a:chExt cx="3828611" cy="3090940"/>
          </a:xfrm>
        </p:grpSpPr>
        <p:grpSp>
          <p:nvGrpSpPr>
            <p:cNvPr id="5128" name="Group 15"/>
            <p:cNvGrpSpPr>
              <a:grpSpLocks/>
            </p:cNvGrpSpPr>
            <p:nvPr/>
          </p:nvGrpSpPr>
          <p:grpSpPr bwMode="auto">
            <a:xfrm>
              <a:off x="4424218" y="3092384"/>
              <a:ext cx="3828611" cy="3090940"/>
              <a:chOff x="4424217" y="3092384"/>
              <a:chExt cx="3828611" cy="309094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408354" y="4122698"/>
                <a:ext cx="2844474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5131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129" name="Rectangle 17"/>
            <p:cNvSpPr>
              <a:spLocks noChangeArrowheads="1"/>
            </p:cNvSpPr>
            <p:nvPr/>
          </p:nvSpPr>
          <p:spPr bwMode="auto">
            <a:xfrm>
              <a:off x="5722065" y="4163541"/>
              <a:ext cx="2530763" cy="1200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adverb in blue tells us how Jessica shouted: she </a:t>
              </a:r>
              <a:b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</a:b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shouted loudly.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9C634D4-9048-4C4F-B343-9FC226CB77E9}"/>
              </a:ext>
            </a:extLst>
          </p:cNvPr>
          <p:cNvSpPr/>
          <p:nvPr/>
        </p:nvSpPr>
        <p:spPr>
          <a:xfrm>
            <a:off x="503238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755650" y="1889125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Isabelle </a:t>
            </a:r>
            <a:r>
              <a:rPr lang="en-GB" altLang="en-US" dirty="0">
                <a:solidFill>
                  <a:srgbClr val="645793"/>
                </a:solidFill>
                <a:latin typeface="Twinkl" pitchFamily="2" charset="0"/>
              </a:rPr>
              <a:t>tried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hard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755650" y="3043238"/>
            <a:ext cx="3813175" cy="3024187"/>
            <a:chOff x="4583838" y="3150853"/>
            <a:chExt cx="3813748" cy="302451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5664C2-D7DF-4C47-A55B-ACA2147A69C6}"/>
                </a:ext>
              </a:extLst>
            </p:cNvPr>
            <p:cNvSpPr/>
            <p:nvPr/>
          </p:nvSpPr>
          <p:spPr>
            <a:xfrm>
              <a:off x="4583838" y="4147911"/>
              <a:ext cx="2659463" cy="1265374"/>
            </a:xfrm>
            <a:prstGeom prst="rect">
              <a:avLst/>
            </a:prstGeom>
            <a:solidFill>
              <a:srgbClr val="C39E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158" name="Rectangle 6"/>
            <p:cNvSpPr>
              <a:spLocks noChangeArrowheads="1"/>
            </p:cNvSpPr>
            <p:nvPr/>
          </p:nvSpPr>
          <p:spPr bwMode="auto">
            <a:xfrm>
              <a:off x="4583838" y="4432475"/>
              <a:ext cx="233324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verb (the </a:t>
              </a:r>
              <a:b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</a:b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action) is in purple. </a:t>
              </a:r>
            </a:p>
          </p:txBody>
        </p:sp>
        <p:pic>
          <p:nvPicPr>
            <p:cNvPr id="6159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711"/>
            <a:stretch>
              <a:fillRect/>
            </a:stretch>
          </p:blipFill>
          <p:spPr bwMode="auto">
            <a:xfrm>
              <a:off x="6649619" y="3150853"/>
              <a:ext cx="1747967" cy="3024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Can you spot the adverb in this sentence?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559300" y="3009900"/>
            <a:ext cx="3829050" cy="3090863"/>
            <a:chOff x="4424217" y="3092384"/>
            <a:chExt cx="3828611" cy="3090940"/>
          </a:xfrm>
        </p:grpSpPr>
        <p:grpSp>
          <p:nvGrpSpPr>
            <p:cNvPr id="6153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3828611" cy="3090940"/>
              <a:chOff x="4424217" y="3092384"/>
              <a:chExt cx="3828611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3817B03-7F14-422C-B3FD-8A3078FFF745}"/>
                  </a:ext>
                </a:extLst>
              </p:cNvPr>
              <p:cNvSpPr/>
              <p:nvPr/>
            </p:nvSpPr>
            <p:spPr>
              <a:xfrm>
                <a:off x="5408354" y="4122698"/>
                <a:ext cx="2844474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6156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54" name="Rectangle 17"/>
            <p:cNvSpPr>
              <a:spLocks noChangeArrowheads="1"/>
            </p:cNvSpPr>
            <p:nvPr/>
          </p:nvSpPr>
          <p:spPr bwMode="auto">
            <a:xfrm>
              <a:off x="5722065" y="4293975"/>
              <a:ext cx="2530763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adverb in blue tells us ‘how much’ Isabelle tried.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153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65F13E3-5C88-4530-B831-092CD55C3A6E}"/>
              </a:ext>
            </a:extLst>
          </p:cNvPr>
          <p:cNvSpPr/>
          <p:nvPr/>
        </p:nvSpPr>
        <p:spPr>
          <a:xfrm>
            <a:off x="500063" y="495300"/>
            <a:ext cx="8137525" cy="5795963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7171" name="Rectangle 10"/>
          <p:cNvSpPr>
            <a:spLocks noChangeArrowheads="1"/>
          </p:cNvSpPr>
          <p:nvPr/>
        </p:nvSpPr>
        <p:spPr bwMode="auto">
          <a:xfrm>
            <a:off x="755650" y="1889125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Abigail </a:t>
            </a:r>
            <a:r>
              <a:rPr lang="en-GB" altLang="en-US" dirty="0">
                <a:solidFill>
                  <a:srgbClr val="645793"/>
                </a:solidFill>
                <a:latin typeface="Twinkl" pitchFamily="2" charset="0"/>
              </a:rPr>
              <a:t>threw </a:t>
            </a:r>
            <a:r>
              <a:rPr lang="en-GB" altLang="en-US" dirty="0">
                <a:latin typeface="Twinkl" pitchFamily="2" charset="0"/>
              </a:rPr>
              <a:t>the ball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up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755650" y="3043238"/>
            <a:ext cx="3813175" cy="3024187"/>
            <a:chOff x="4583838" y="3150853"/>
            <a:chExt cx="3813748" cy="302451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1F7D07B-7284-4811-900C-FE1B7302E5C0}"/>
                </a:ext>
              </a:extLst>
            </p:cNvPr>
            <p:cNvSpPr/>
            <p:nvPr/>
          </p:nvSpPr>
          <p:spPr>
            <a:xfrm>
              <a:off x="4583838" y="4147911"/>
              <a:ext cx="2659463" cy="1265374"/>
            </a:xfrm>
            <a:prstGeom prst="rect">
              <a:avLst/>
            </a:prstGeom>
            <a:solidFill>
              <a:srgbClr val="C39E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182" name="Rectangle 6"/>
            <p:cNvSpPr>
              <a:spLocks noChangeArrowheads="1"/>
            </p:cNvSpPr>
            <p:nvPr/>
          </p:nvSpPr>
          <p:spPr bwMode="auto">
            <a:xfrm>
              <a:off x="4583838" y="4432475"/>
              <a:ext cx="233324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verb (the </a:t>
              </a:r>
              <a:b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</a:b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action) is in purple. </a:t>
              </a:r>
            </a:p>
          </p:txBody>
        </p:sp>
        <p:pic>
          <p:nvPicPr>
            <p:cNvPr id="7183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711"/>
            <a:stretch>
              <a:fillRect/>
            </a:stretch>
          </p:blipFill>
          <p:spPr bwMode="auto">
            <a:xfrm>
              <a:off x="6649619" y="3150853"/>
              <a:ext cx="1747967" cy="3024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3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Can you spot the adverb in this sentence?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559300" y="3009900"/>
            <a:ext cx="3829050" cy="3090863"/>
            <a:chOff x="4424217" y="3092384"/>
            <a:chExt cx="3828611" cy="3090940"/>
          </a:xfrm>
        </p:grpSpPr>
        <p:grpSp>
          <p:nvGrpSpPr>
            <p:cNvPr id="7177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3828611" cy="3090940"/>
              <a:chOff x="4424217" y="3092384"/>
              <a:chExt cx="3828611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08BD753-3103-41BF-BEAB-F6B884AE2AF7}"/>
                  </a:ext>
                </a:extLst>
              </p:cNvPr>
              <p:cNvSpPr/>
              <p:nvPr/>
            </p:nvSpPr>
            <p:spPr>
              <a:xfrm>
                <a:off x="5408354" y="4122698"/>
                <a:ext cx="2844474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7180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178" name="Rectangle 17"/>
            <p:cNvSpPr>
              <a:spLocks noChangeArrowheads="1"/>
            </p:cNvSpPr>
            <p:nvPr/>
          </p:nvSpPr>
          <p:spPr bwMode="auto">
            <a:xfrm>
              <a:off x="5722065" y="4293975"/>
              <a:ext cx="2530763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adverb in blue tells us ‘where’ Abigail threw the ball.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016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03238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are made by adding ‘</a:t>
            </a:r>
            <a:r>
              <a:rPr lang="en-GB" altLang="en-US" b="1" dirty="0" err="1">
                <a:latin typeface="Twinkl" pitchFamily="2" charset="0"/>
              </a:rPr>
              <a:t>ly</a:t>
            </a:r>
            <a:r>
              <a:rPr lang="en-GB" altLang="en-US" b="1" dirty="0">
                <a:latin typeface="Twinkl" pitchFamily="2" charset="0"/>
              </a:rPr>
              <a:t>’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onto the end of the word.</a:t>
            </a:r>
          </a:p>
        </p:txBody>
      </p:sp>
      <p:grpSp>
        <p:nvGrpSpPr>
          <p:cNvPr id="6148" name="Group 3"/>
          <p:cNvGrpSpPr>
            <a:grpSpLocks/>
          </p:cNvGrpSpPr>
          <p:nvPr/>
        </p:nvGrpSpPr>
        <p:grpSpPr bwMode="auto">
          <a:xfrm>
            <a:off x="755650" y="1906588"/>
            <a:ext cx="7632700" cy="400050"/>
            <a:chOff x="755648" y="1902865"/>
            <a:chExt cx="7632703" cy="400110"/>
          </a:xfrm>
        </p:grpSpPr>
        <p:sp>
          <p:nvSpPr>
            <p:cNvPr id="6158" name="Rectangle 25"/>
            <p:cNvSpPr>
              <a:spLocks noChangeArrowheads="1"/>
            </p:cNvSpPr>
            <p:nvPr/>
          </p:nvSpPr>
          <p:spPr bwMode="auto">
            <a:xfrm>
              <a:off x="755648" y="1902865"/>
              <a:ext cx="372266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kind + </a:t>
              </a:r>
              <a:r>
                <a:rPr lang="en-GB" altLang="en-US" sz="2000" dirty="0" err="1">
                  <a:solidFill>
                    <a:srgbClr val="000000"/>
                  </a:solidFill>
                  <a:latin typeface="Twinkl" pitchFamily="2" charset="0"/>
                </a:rPr>
                <a:t>ly</a:t>
              </a: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 = kindly</a:t>
              </a:r>
            </a:p>
          </p:txBody>
        </p:sp>
        <p:sp>
          <p:nvSpPr>
            <p:cNvPr id="6159" name="Rectangle 27"/>
            <p:cNvSpPr>
              <a:spLocks noChangeArrowheads="1"/>
            </p:cNvSpPr>
            <p:nvPr/>
          </p:nvSpPr>
          <p:spPr bwMode="auto">
            <a:xfrm>
              <a:off x="4665686" y="1902865"/>
              <a:ext cx="372266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careful + </a:t>
              </a:r>
              <a:r>
                <a:rPr lang="en-GB" altLang="en-US" sz="2000" dirty="0" err="1">
                  <a:solidFill>
                    <a:srgbClr val="000000"/>
                  </a:solidFill>
                  <a:latin typeface="Twinkl" pitchFamily="2" charset="0"/>
                </a:rPr>
                <a:t>ly</a:t>
              </a: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 = carefully</a:t>
              </a:r>
            </a:p>
          </p:txBody>
        </p:sp>
      </p:grp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755650" y="5238750"/>
            <a:ext cx="7632700" cy="708025"/>
            <a:chOff x="755649" y="5152856"/>
            <a:chExt cx="7632701" cy="707886"/>
          </a:xfrm>
        </p:grpSpPr>
        <p:sp>
          <p:nvSpPr>
            <p:cNvPr id="6156" name="Rectangle 26"/>
            <p:cNvSpPr>
              <a:spLocks noChangeArrowheads="1"/>
            </p:cNvSpPr>
            <p:nvPr/>
          </p:nvSpPr>
          <p:spPr bwMode="auto">
            <a:xfrm>
              <a:off x="755649" y="5337521"/>
              <a:ext cx="372266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Lilly smiled </a:t>
              </a:r>
              <a:r>
                <a:rPr lang="en-GB" altLang="en-US" sz="2000" dirty="0">
                  <a:solidFill>
                    <a:srgbClr val="3896DC"/>
                  </a:solidFill>
                  <a:latin typeface="Twinkl" pitchFamily="2" charset="0"/>
                </a:rPr>
                <a:t>kindly</a:t>
              </a: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.</a:t>
              </a:r>
            </a:p>
          </p:txBody>
        </p:sp>
        <p:sp>
          <p:nvSpPr>
            <p:cNvPr id="6157" name="Rectangle 28"/>
            <p:cNvSpPr>
              <a:spLocks noChangeArrowheads="1"/>
            </p:cNvSpPr>
            <p:nvPr/>
          </p:nvSpPr>
          <p:spPr bwMode="auto">
            <a:xfrm>
              <a:off x="4665685" y="5152856"/>
              <a:ext cx="3722665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Daniel coloured his </a:t>
              </a:r>
              <a:b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</a:b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picture </a:t>
              </a:r>
              <a:r>
                <a:rPr lang="en-GB" altLang="en-US" sz="2000" dirty="0">
                  <a:solidFill>
                    <a:srgbClr val="3896DC"/>
                  </a:solidFill>
                  <a:latin typeface="Twinkl" pitchFamily="2" charset="0"/>
                </a:rPr>
                <a:t>carefully</a:t>
              </a:r>
              <a:r>
                <a:rPr lang="en-GB" altLang="en-US" sz="2000" dirty="0">
                  <a:latin typeface="Twinkl" pitchFamily="2" charset="0"/>
                </a:rPr>
                <a:t>.</a:t>
              </a:r>
            </a:p>
          </p:txBody>
        </p:sp>
      </p:grpSp>
      <p:grpSp>
        <p:nvGrpSpPr>
          <p:cNvPr id="6150" name="Group 13"/>
          <p:cNvGrpSpPr>
            <a:grpSpLocks/>
          </p:cNvGrpSpPr>
          <p:nvPr/>
        </p:nvGrpSpPr>
        <p:grpSpPr bwMode="auto">
          <a:xfrm>
            <a:off x="755650" y="2486025"/>
            <a:ext cx="7632700" cy="2651125"/>
            <a:chOff x="755649" y="2458875"/>
            <a:chExt cx="7632700" cy="2650275"/>
          </a:xfrm>
        </p:grpSpPr>
        <p:sp>
          <p:nvSpPr>
            <p:cNvPr id="21" name="Rounded Rectangle 20"/>
            <p:cNvSpPr/>
            <p:nvPr/>
          </p:nvSpPr>
          <p:spPr bwMode="auto">
            <a:xfrm>
              <a:off x="755649" y="2458875"/>
              <a:ext cx="3722688" cy="2640753"/>
            </a:xfrm>
            <a:prstGeom prst="roundRect">
              <a:avLst>
                <a:gd name="adj" fmla="val 8840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4665662" y="2458875"/>
              <a:ext cx="3722687" cy="2640753"/>
            </a:xfrm>
            <a:prstGeom prst="roundRect">
              <a:avLst>
                <a:gd name="adj" fmla="val 8148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6154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8996" y="2513145"/>
              <a:ext cx="1894790" cy="2596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32738"/>
            <a:stretch>
              <a:fillRect/>
            </a:stretch>
          </p:blipFill>
          <p:spPr bwMode="auto">
            <a:xfrm>
              <a:off x="1240287" y="2589143"/>
              <a:ext cx="2991732" cy="2510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541DEB4-F9BE-4F86-8274-30152304843A}"/>
              </a:ext>
            </a:extLst>
          </p:cNvPr>
          <p:cNvSpPr/>
          <p:nvPr/>
        </p:nvSpPr>
        <p:spPr>
          <a:xfrm>
            <a:off x="503238" y="477838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describe </a:t>
            </a:r>
            <a:r>
              <a:rPr lang="en-GB" altLang="en-US" b="1" dirty="0">
                <a:solidFill>
                  <a:srgbClr val="3896DC"/>
                </a:solidFill>
                <a:latin typeface="Twinkl" pitchFamily="2" charset="0"/>
              </a:rPr>
              <a:t>where</a:t>
            </a:r>
            <a:r>
              <a:rPr lang="en-GB" altLang="en-US" b="1" dirty="0">
                <a:latin typeface="Twinkl" pitchFamily="2" charset="0"/>
              </a:rPr>
              <a:t>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an action is happening.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55650" y="2092157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Liam ran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upstairs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787749" y="2614445"/>
            <a:ext cx="4509624" cy="3090863"/>
            <a:chOff x="4424217" y="3092384"/>
            <a:chExt cx="4509107" cy="3090940"/>
          </a:xfrm>
        </p:grpSpPr>
        <p:grpSp>
          <p:nvGrpSpPr>
            <p:cNvPr id="22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4509107" cy="3090940"/>
              <a:chOff x="4424217" y="3092384"/>
              <a:chExt cx="4509107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08BD753-3103-41BF-BEAB-F6B884AE2AF7}"/>
                  </a:ext>
                </a:extLst>
              </p:cNvPr>
              <p:cNvSpPr/>
              <p:nvPr/>
            </p:nvSpPr>
            <p:spPr>
              <a:xfrm>
                <a:off x="5408353" y="4122698"/>
                <a:ext cx="3524971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25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804887" y="4275751"/>
              <a:ext cx="2981372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Here, ‘upstairs’ is describing </a:t>
              </a:r>
              <a:r>
                <a:rPr lang="en-GB" altLang="en-US" sz="1800" b="1" dirty="0">
                  <a:solidFill>
                    <a:srgbClr val="000000"/>
                  </a:solidFill>
                  <a:latin typeface="Twinkl" pitchFamily="2" charset="0"/>
                </a:rPr>
                <a:t>where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Liam ran, which makes it an adverb.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48496" y="2876214"/>
            <a:ext cx="2939854" cy="2836967"/>
            <a:chOff x="5448496" y="2876214"/>
            <a:chExt cx="2939854" cy="2836967"/>
          </a:xfrm>
        </p:grpSpPr>
        <p:sp>
          <p:nvSpPr>
            <p:cNvPr id="26" name="Rounded Rectangle 25"/>
            <p:cNvSpPr/>
            <p:nvPr/>
          </p:nvSpPr>
          <p:spPr>
            <a:xfrm>
              <a:off x="5448496" y="2876214"/>
              <a:ext cx="2939854" cy="2836967"/>
            </a:xfrm>
            <a:prstGeom prst="roundRect">
              <a:avLst>
                <a:gd name="adj" fmla="val 5156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25" name="TextBox 2"/>
            <p:cNvSpPr txBox="1">
              <a:spLocks noChangeArrowheads="1"/>
            </p:cNvSpPr>
            <p:nvPr/>
          </p:nvSpPr>
          <p:spPr bwMode="auto">
            <a:xfrm>
              <a:off x="5644841" y="2967831"/>
              <a:ext cx="2592387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Can you choose one of these adverbs and use it in a sentence?</a:t>
              </a:r>
              <a:endParaRPr lang="en-GB" altLang="en-US" sz="1800" dirty="0"/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5493642" y="3981787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here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5493642" y="4514146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there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493642" y="5042961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above</a:t>
            </a:r>
          </a:p>
        </p:txBody>
      </p:sp>
    </p:spTree>
    <p:extLst>
      <p:ext uri="{BB962C8B-B14F-4D97-AF65-F5344CB8AC3E}">
        <p14:creationId xmlns:p14="http://schemas.microsoft.com/office/powerpoint/2010/main" val="412483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541DEB4-F9BE-4F86-8274-30152304843A}"/>
              </a:ext>
            </a:extLst>
          </p:cNvPr>
          <p:cNvSpPr/>
          <p:nvPr/>
        </p:nvSpPr>
        <p:spPr>
          <a:xfrm>
            <a:off x="503238" y="477838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describe </a:t>
            </a:r>
            <a:r>
              <a:rPr lang="en-GB" altLang="en-US" b="1" dirty="0">
                <a:solidFill>
                  <a:srgbClr val="3896DC"/>
                </a:solidFill>
                <a:latin typeface="Twinkl" pitchFamily="2" charset="0"/>
              </a:rPr>
              <a:t>how</a:t>
            </a:r>
            <a:r>
              <a:rPr lang="en-GB" altLang="en-US" b="1" dirty="0">
                <a:latin typeface="Twinkl" pitchFamily="2" charset="0"/>
              </a:rPr>
              <a:t>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an action is happening.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55650" y="2092157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Helen laughed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nervously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81775" y="2622318"/>
            <a:ext cx="4615599" cy="3090863"/>
            <a:chOff x="4424217" y="3092384"/>
            <a:chExt cx="4615070" cy="3090940"/>
          </a:xfrm>
        </p:grpSpPr>
        <p:grpSp>
          <p:nvGrpSpPr>
            <p:cNvPr id="22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4615070" cy="3090940"/>
              <a:chOff x="4424217" y="3092384"/>
              <a:chExt cx="4615070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08BD753-3103-41BF-BEAB-F6B884AE2AF7}"/>
                  </a:ext>
                </a:extLst>
              </p:cNvPr>
              <p:cNvSpPr/>
              <p:nvPr/>
            </p:nvSpPr>
            <p:spPr>
              <a:xfrm>
                <a:off x="5408352" y="4122698"/>
                <a:ext cx="3630935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25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742336" y="4285179"/>
              <a:ext cx="3279542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Here, ‘nervously’ is describing </a:t>
              </a:r>
              <a:r>
                <a:rPr lang="en-GB" altLang="en-US" sz="1800" b="1" dirty="0">
                  <a:solidFill>
                    <a:srgbClr val="000000"/>
                  </a:solidFill>
                  <a:latin typeface="Twinkl" pitchFamily="2" charset="0"/>
                </a:rPr>
                <a:t>how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Helen laughed, which makes it an adverb.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48496" y="2876214"/>
            <a:ext cx="2939854" cy="2836967"/>
            <a:chOff x="5448496" y="2876214"/>
            <a:chExt cx="2939854" cy="2836967"/>
          </a:xfrm>
        </p:grpSpPr>
        <p:sp>
          <p:nvSpPr>
            <p:cNvPr id="26" name="Rounded Rectangle 25"/>
            <p:cNvSpPr/>
            <p:nvPr/>
          </p:nvSpPr>
          <p:spPr>
            <a:xfrm>
              <a:off x="5448496" y="2876214"/>
              <a:ext cx="2939854" cy="2836967"/>
            </a:xfrm>
            <a:prstGeom prst="roundRect">
              <a:avLst>
                <a:gd name="adj" fmla="val 5156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25" name="TextBox 2"/>
            <p:cNvSpPr txBox="1">
              <a:spLocks noChangeArrowheads="1"/>
            </p:cNvSpPr>
            <p:nvPr/>
          </p:nvSpPr>
          <p:spPr bwMode="auto">
            <a:xfrm>
              <a:off x="5644841" y="2967831"/>
              <a:ext cx="2592387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Can you choose one of these adverbs and use it in a sentence?</a:t>
              </a:r>
              <a:endParaRPr lang="en-GB" altLang="en-US" sz="1800" dirty="0"/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5493642" y="3981787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quickly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5493642" y="4514146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loudly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493642" y="5042961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sadly</a:t>
            </a:r>
          </a:p>
        </p:txBody>
      </p:sp>
    </p:spTree>
    <p:extLst>
      <p:ext uri="{BB962C8B-B14F-4D97-AF65-F5344CB8AC3E}">
        <p14:creationId xmlns:p14="http://schemas.microsoft.com/office/powerpoint/2010/main" val="62056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541DEB4-F9BE-4F86-8274-30152304843A}"/>
              </a:ext>
            </a:extLst>
          </p:cNvPr>
          <p:cNvSpPr/>
          <p:nvPr/>
        </p:nvSpPr>
        <p:spPr>
          <a:xfrm>
            <a:off x="503238" y="477838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describe </a:t>
            </a:r>
            <a:r>
              <a:rPr lang="en-GB" altLang="en-US" b="1" dirty="0">
                <a:solidFill>
                  <a:srgbClr val="3896DC"/>
                </a:solidFill>
                <a:latin typeface="Twinkl" pitchFamily="2" charset="0"/>
              </a:rPr>
              <a:t>when</a:t>
            </a:r>
            <a:r>
              <a:rPr lang="en-GB" altLang="en-US" b="1" dirty="0">
                <a:latin typeface="Twinkl" pitchFamily="2" charset="0"/>
              </a:rPr>
              <a:t>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an action is happening.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55650" y="2092157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The penguins swam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yesterday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81775" y="2622318"/>
            <a:ext cx="4615599" cy="3090863"/>
            <a:chOff x="4424217" y="3092384"/>
            <a:chExt cx="4615070" cy="3090940"/>
          </a:xfrm>
        </p:grpSpPr>
        <p:grpSp>
          <p:nvGrpSpPr>
            <p:cNvPr id="22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4615070" cy="3090940"/>
              <a:chOff x="4424217" y="3092384"/>
              <a:chExt cx="4615070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08BD753-3103-41BF-BEAB-F6B884AE2AF7}"/>
                  </a:ext>
                </a:extLst>
              </p:cNvPr>
              <p:cNvSpPr/>
              <p:nvPr/>
            </p:nvSpPr>
            <p:spPr>
              <a:xfrm>
                <a:off x="5408352" y="4122698"/>
                <a:ext cx="3630935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25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742336" y="4285179"/>
              <a:ext cx="3279542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Here, ‘yesterday’ is describing </a:t>
              </a:r>
              <a:r>
                <a:rPr lang="en-GB" altLang="en-US" sz="1800" b="1" dirty="0">
                  <a:solidFill>
                    <a:srgbClr val="000000"/>
                  </a:solidFill>
                  <a:latin typeface="Twinkl" pitchFamily="2" charset="0"/>
                </a:rPr>
                <a:t>when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the penguins swam, which makes it an adverb.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48496" y="2876214"/>
            <a:ext cx="2939854" cy="2836967"/>
            <a:chOff x="5448496" y="2876214"/>
            <a:chExt cx="2939854" cy="2836967"/>
          </a:xfrm>
        </p:grpSpPr>
        <p:sp>
          <p:nvSpPr>
            <p:cNvPr id="26" name="Rounded Rectangle 25"/>
            <p:cNvSpPr/>
            <p:nvPr/>
          </p:nvSpPr>
          <p:spPr>
            <a:xfrm>
              <a:off x="5448496" y="2876214"/>
              <a:ext cx="2939854" cy="2836967"/>
            </a:xfrm>
            <a:prstGeom prst="roundRect">
              <a:avLst>
                <a:gd name="adj" fmla="val 5156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25" name="TextBox 2"/>
            <p:cNvSpPr txBox="1">
              <a:spLocks noChangeArrowheads="1"/>
            </p:cNvSpPr>
            <p:nvPr/>
          </p:nvSpPr>
          <p:spPr bwMode="auto">
            <a:xfrm>
              <a:off x="5644841" y="2967831"/>
              <a:ext cx="2592387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Can you choose one of these adverbs and use it in a sentence?</a:t>
              </a:r>
              <a:endParaRPr lang="en-GB" altLang="en-US" sz="1800" dirty="0"/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5493642" y="3981787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earlier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5493642" y="4514146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later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493642" y="5042961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410003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2104</TotalTime>
  <Words>510</Words>
  <Application>Microsoft Office PowerPoint</Application>
  <PresentationFormat>On-screen Show (4:3)</PresentationFormat>
  <Paragraphs>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Calibri Light</vt:lpstr>
      <vt:lpstr>Sassoon Infant Rg</vt:lpstr>
      <vt:lpstr>Arial</vt:lpstr>
      <vt:lpstr>Twinkl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Lesley Brown</cp:lastModifiedBy>
  <cp:revision>186</cp:revision>
  <dcterms:created xsi:type="dcterms:W3CDTF">2014-10-01T16:09:27Z</dcterms:created>
  <dcterms:modified xsi:type="dcterms:W3CDTF">2020-04-15T09:21:26Z</dcterms:modified>
</cp:coreProperties>
</file>