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75" r:id="rId5"/>
    <p:sldId id="301" r:id="rId6"/>
    <p:sldId id="397" r:id="rId7"/>
    <p:sldId id="396"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4" autoAdjust="0"/>
    <p:restoredTop sz="94660"/>
  </p:normalViewPr>
  <p:slideViewPr>
    <p:cSldViewPr snapToGrid="0">
      <p:cViewPr varScale="1">
        <p:scale>
          <a:sx n="113" d="100"/>
          <a:sy n="113" d="100"/>
        </p:scale>
        <p:origin x="15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17/05/2020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2p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describing-movement-year-2-position-and-direction-free-resource-pack" TargetMode="External"/><Relationship Id="rId4" Type="http://schemas.openxmlformats.org/officeDocument/2006/relationships/hyperlink" Target="https://classroomsecrets.co.uk/category/maths/year-2/summer-block-1-position-and-direc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Summer Block 1 – Position and Direction – Describing Movement</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schemeClr val="tx1"/>
                </a:solidFill>
                <a:latin typeface="Century Gothic" panose="020B0502020202020204" pitchFamily="34" charset="0"/>
              </a:rPr>
              <a:t>About This Resource:</a:t>
            </a:r>
          </a:p>
          <a:p>
            <a:pPr lvl="0" defTabSz="457200">
              <a:defRPr/>
            </a:pPr>
            <a:endParaRPr lang="en-GB" sz="1400" b="1" dirty="0">
              <a:solidFill>
                <a:schemeClr val="tx1"/>
              </a:solidFill>
              <a:latin typeface="Century Gothic" panose="020B0502020202020204" pitchFamily="34" charset="0"/>
            </a:endParaRPr>
          </a:p>
          <a:p>
            <a:pPr lvl="0" defTabSz="457200">
              <a:defRPr/>
            </a:pPr>
            <a:r>
              <a:rPr lang="en-GB" sz="1200" b="1" dirty="0">
                <a:solidFill>
                  <a:schemeClr val="tx1"/>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schemeClr val="tx1"/>
              </a:solidFill>
              <a:latin typeface="Century Gothic" panose="020B0502020202020204" pitchFamily="34" charset="0"/>
            </a:endParaRPr>
          </a:p>
          <a:p>
            <a:pPr lvl="0" defTabSz="457200">
              <a:defRPr/>
            </a:pPr>
            <a:endParaRPr lang="en-GB" sz="1200" b="1" dirty="0">
              <a:solidFill>
                <a:schemeClr val="tx1"/>
              </a:solidFill>
              <a:latin typeface="Century Gothic" panose="020B0502020202020204" pitchFamily="34" charset="0"/>
            </a:endParaRPr>
          </a:p>
          <a:p>
            <a:pPr lvl="0" defTabSz="457200">
              <a:defRPr/>
            </a:pPr>
            <a:r>
              <a:rPr lang="en-GB" sz="1600" b="1" dirty="0">
                <a:solidFill>
                  <a:schemeClr val="tx1"/>
                </a:solidFill>
                <a:latin typeface="Century Gothic" panose="020B0502020202020204" pitchFamily="34" charset="0"/>
              </a:rPr>
              <a:t>National Curriculum Objectives:</a:t>
            </a:r>
          </a:p>
          <a:p>
            <a:pPr lvl="0" fontAlgn="base">
              <a:defRPr/>
            </a:pPr>
            <a:endParaRPr lang="en-GB" sz="1200" b="1" dirty="0">
              <a:solidFill>
                <a:schemeClr val="tx1"/>
              </a:solidFill>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2: (2P2) </a:t>
            </a:r>
            <a:r>
              <a:rPr lang="en-GB" sz="1200" b="1" u="sng" dirty="0">
                <a:latin typeface="Century Gothic" panose="020B0502020202020204" pitchFamily="34" charset="0"/>
                <a:hlinkClick r:id="rId3"/>
              </a:rPr>
              <a:t>Use mathematical vocabulary to describe position, direction and movement, including movement in a straight line and distinguishing between rotation as a turn and in terms of right angles for quarter, half and three-quarter turns (clockwise and anticlockwise)</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schemeClr val="tx1"/>
                </a:solidFill>
                <a:latin typeface="Century Gothic" panose="020B0502020202020204" pitchFamily="34" charset="0"/>
              </a:rPr>
              <a:t>More</a:t>
            </a:r>
            <a:r>
              <a:rPr lang="en-GB" sz="1600" b="1" dirty="0">
                <a:solidFill>
                  <a:prstClr val="black"/>
                </a:solidFill>
                <a:latin typeface="Century Gothic" panose="020B0502020202020204" pitchFamily="34" charset="0"/>
              </a:rPr>
              <a:t> </a:t>
            </a:r>
            <a:r>
              <a:rPr lang="en-GB" sz="1600" b="1" dirty="0">
                <a:solidFill>
                  <a:prstClr val="black"/>
                </a:solidFill>
                <a:latin typeface="Century Gothic" panose="020B0502020202020204" pitchFamily="34" charset="0"/>
                <a:hlinkClick r:id="rId4"/>
              </a:rPr>
              <a:t>Year 2 Position and Direction</a:t>
            </a:r>
            <a:r>
              <a:rPr lang="en-GB" sz="1600" b="1" dirty="0">
                <a:solidFill>
                  <a:prstClr val="black"/>
                </a:solidFill>
                <a:latin typeface="Century Gothic" panose="020B0502020202020204" pitchFamily="34" charset="0"/>
              </a:rPr>
              <a:t> </a:t>
            </a:r>
            <a:r>
              <a:rPr lang="en-GB" sz="1600" b="1" dirty="0">
                <a:solidFill>
                  <a:schemeClr val="tx1"/>
                </a:solidFill>
                <a:latin typeface="Century Gothic" panose="020B0502020202020204" pitchFamily="34" charset="0"/>
              </a:rPr>
              <a:t>resources.</a:t>
            </a:r>
          </a:p>
          <a:p>
            <a:pPr>
              <a:defRPr/>
            </a:pPr>
            <a:endParaRPr lang="en-GB" sz="16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schemeClr val="tx1"/>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a:t>
            </a:r>
            <a:r>
              <a:rPr lang="en-GB" sz="1600" b="1" dirty="0">
                <a:solidFill>
                  <a:schemeClr val="tx1"/>
                </a:solidFill>
                <a:latin typeface="Century Gothic" panose="020B0502020202020204" pitchFamily="34" charset="0"/>
              </a:rPr>
              <a:t>it on our website.</a:t>
            </a:r>
          </a:p>
        </p:txBody>
      </p:sp>
      <p:grpSp>
        <p:nvGrpSpPr>
          <p:cNvPr id="7" name="Group 6">
            <a:extLst>
              <a:ext uri="{FF2B5EF4-FFF2-40B4-BE49-F238E27FC236}">
                <a16:creationId xmlns:a16="http://schemas.microsoft.com/office/drawing/2014/main" id="{49893B61-83CD-4964-841B-62104C49D60A}"/>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E850EAD4-157F-481B-8ADA-AB86EEEFC3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16149B33-9635-4AD1-B9F9-994E887402D6}"/>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27823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53BF81DD-2311-4D28-AE42-4BD861E1B6DA}"/>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B48D93-65EA-498F-88BF-1F40C91C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9F085313-5517-4FEC-8FCF-BA2C8B135498}"/>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2" name="Picture 11">
            <a:extLst>
              <a:ext uri="{FF2B5EF4-FFF2-40B4-BE49-F238E27FC236}">
                <a16:creationId xmlns:a16="http://schemas.microsoft.com/office/drawing/2014/main" id="{74F6636C-9E7A-4CD1-B6FC-0D6F887A6F26}"/>
              </a:ext>
            </a:extLst>
          </p:cNvPr>
          <p:cNvPicPr>
            <a:picLocks noChangeAspect="1"/>
          </p:cNvPicPr>
          <p:nvPr/>
        </p:nvPicPr>
        <p:blipFill>
          <a:blip r:embed="rId4"/>
          <a:stretch>
            <a:fillRect/>
          </a:stretch>
        </p:blipFill>
        <p:spPr>
          <a:xfrm>
            <a:off x="115438" y="148682"/>
            <a:ext cx="8913124" cy="6322100"/>
          </a:xfrm>
          <a:prstGeom prst="rect">
            <a:avLst/>
          </a:prstGeom>
        </p:spPr>
      </p:pic>
      <p:cxnSp>
        <p:nvCxnSpPr>
          <p:cNvPr id="16" name="Straight Arrow Connector 15">
            <a:extLst>
              <a:ext uri="{FF2B5EF4-FFF2-40B4-BE49-F238E27FC236}">
                <a16:creationId xmlns:a16="http://schemas.microsoft.com/office/drawing/2014/main" id="{D74377B9-9E67-4576-AFCF-4498F1366021}"/>
              </a:ext>
            </a:extLst>
          </p:cNvPr>
          <p:cNvCxnSpPr>
            <a:cxnSpLocks/>
          </p:cNvCxnSpPr>
          <p:nvPr/>
        </p:nvCxnSpPr>
        <p:spPr>
          <a:xfrm>
            <a:off x="4044705" y="2513773"/>
            <a:ext cx="3309006" cy="0"/>
          </a:xfrm>
          <a:prstGeom prst="straightConnector1">
            <a:avLst/>
          </a:prstGeom>
          <a:ln w="2286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491291C-1718-403A-BCB7-2221EAC827EE}"/>
              </a:ext>
            </a:extLst>
          </p:cNvPr>
          <p:cNvCxnSpPr>
            <a:cxnSpLocks/>
          </p:cNvCxnSpPr>
          <p:nvPr/>
        </p:nvCxnSpPr>
        <p:spPr>
          <a:xfrm>
            <a:off x="4044705" y="3951634"/>
            <a:ext cx="3309006" cy="0"/>
          </a:xfrm>
          <a:prstGeom prst="straightConnector1">
            <a:avLst/>
          </a:prstGeom>
          <a:ln w="2286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2E1C81ED-1379-4557-BA1F-445655D0C2F6}"/>
              </a:ext>
            </a:extLst>
          </p:cNvPr>
          <p:cNvSpPr/>
          <p:nvPr/>
        </p:nvSpPr>
        <p:spPr>
          <a:xfrm>
            <a:off x="2087333" y="1610501"/>
            <a:ext cx="1786167" cy="1675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B751146-2824-4F90-A824-AC6A16A2153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Circle the creature which is moving to the left.</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The crab (the spider is moving forwards). </a:t>
            </a:r>
            <a:endParaRPr lang="en-GB" sz="4400" b="1" dirty="0">
              <a:solidFill>
                <a:srgbClr val="FF0000"/>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352910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53BF81DD-2311-4D28-AE42-4BD861E1B6DA}"/>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B48D93-65EA-498F-88BF-1F40C91C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9F085313-5517-4FEC-8FCF-BA2C8B135498}"/>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CCEDE6D0-9591-4CF4-91F3-79F220FC5448}"/>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4" name="Rectangle 13">
            <a:extLst>
              <a:ext uri="{FF2B5EF4-FFF2-40B4-BE49-F238E27FC236}">
                <a16:creationId xmlns:a16="http://schemas.microsoft.com/office/drawing/2014/main" id="{C7561E79-BFE3-4856-9FFE-B7F307D6C07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True or false? The bug is to the right of the turkey.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endParaRPr lang="en-GB" sz="20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201392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53BF81DD-2311-4D28-AE42-4BD861E1B6DA}"/>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B48D93-65EA-498F-88BF-1F40C91C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9F085313-5517-4FEC-8FCF-BA2C8B135498}"/>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CCEDE6D0-9591-4CF4-91F3-79F220FC5448}"/>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4" name="Rectangle 13">
            <a:extLst>
              <a:ext uri="{FF2B5EF4-FFF2-40B4-BE49-F238E27FC236}">
                <a16:creationId xmlns:a16="http://schemas.microsoft.com/office/drawing/2014/main" id="{C7561E79-BFE3-4856-9FFE-B7F307D6C07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True or false? The bug is to the right of the turkey. </a:t>
            </a: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True</a:t>
            </a:r>
            <a:endParaRPr lang="en-GB" sz="4400" b="1" dirty="0">
              <a:solidFill>
                <a:srgbClr val="FF0000"/>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endParaRPr lang="en-GB" sz="20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372074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350D3CD2-53AB-4BF9-BF24-79B084DB0F35}"/>
              </a:ext>
            </a:extLst>
          </p:cNvPr>
          <p:cNvGrpSpPr/>
          <p:nvPr/>
        </p:nvGrpSpPr>
        <p:grpSpPr>
          <a:xfrm>
            <a:off x="56389" y="6454317"/>
            <a:ext cx="1231337" cy="403587"/>
            <a:chOff x="56389"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9F216FDF-4DEB-4D23-A8B3-5A34A6608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5" name="TextBox 8">
              <a:extLst>
                <a:ext uri="{FF2B5EF4-FFF2-40B4-BE49-F238E27FC236}">
                  <a16:creationId xmlns:a16="http://schemas.microsoft.com/office/drawing/2014/main" id="{0DC6B0CD-28F7-4316-A926-48FDA1390102}"/>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6" name="Picture 15">
            <a:extLst>
              <a:ext uri="{FF2B5EF4-FFF2-40B4-BE49-F238E27FC236}">
                <a16:creationId xmlns:a16="http://schemas.microsoft.com/office/drawing/2014/main" id="{77C412C8-8189-4670-B8DC-AA8BA733D97F}"/>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7" name="Rectangle 16">
            <a:extLst>
              <a:ext uri="{FF2B5EF4-FFF2-40B4-BE49-F238E27FC236}">
                <a16:creationId xmlns:a16="http://schemas.microsoft.com/office/drawing/2014/main" id="{E799450D-0A50-4D7E-AADE-A2A33918E6C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Ria thinks that if the turtle moves 2 squares to the left, it will find the grass.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p>
          <a:p>
            <a:pPr marL="88900"/>
            <a:endParaRPr lang="en-GB" sz="20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277457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350D3CD2-53AB-4BF9-BF24-79B084DB0F35}"/>
              </a:ext>
            </a:extLst>
          </p:cNvPr>
          <p:cNvGrpSpPr/>
          <p:nvPr/>
        </p:nvGrpSpPr>
        <p:grpSpPr>
          <a:xfrm>
            <a:off x="56389" y="6454317"/>
            <a:ext cx="1231337" cy="403587"/>
            <a:chOff x="56389"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9F216FDF-4DEB-4D23-A8B3-5A34A6608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5" name="TextBox 8">
              <a:extLst>
                <a:ext uri="{FF2B5EF4-FFF2-40B4-BE49-F238E27FC236}">
                  <a16:creationId xmlns:a16="http://schemas.microsoft.com/office/drawing/2014/main" id="{0DC6B0CD-28F7-4316-A926-48FDA1390102}"/>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6" name="Picture 15">
            <a:extLst>
              <a:ext uri="{FF2B5EF4-FFF2-40B4-BE49-F238E27FC236}">
                <a16:creationId xmlns:a16="http://schemas.microsoft.com/office/drawing/2014/main" id="{77C412C8-8189-4670-B8DC-AA8BA733D97F}"/>
              </a:ext>
            </a:extLst>
          </p:cNvPr>
          <p:cNvPicPr>
            <a:picLocks noChangeAspect="1"/>
          </p:cNvPicPr>
          <p:nvPr/>
        </p:nvPicPr>
        <p:blipFill>
          <a:blip r:embed="rId4"/>
          <a:stretch>
            <a:fillRect/>
          </a:stretch>
        </p:blipFill>
        <p:spPr>
          <a:xfrm>
            <a:off x="115438" y="148682"/>
            <a:ext cx="8913124" cy="6322100"/>
          </a:xfrm>
          <a:prstGeom prst="rect">
            <a:avLst/>
          </a:prstGeom>
        </p:spPr>
      </p:pic>
      <p:sp>
        <p:nvSpPr>
          <p:cNvPr id="9" name="Rectangle 8">
            <a:extLst>
              <a:ext uri="{FF2B5EF4-FFF2-40B4-BE49-F238E27FC236}">
                <a16:creationId xmlns:a16="http://schemas.microsoft.com/office/drawing/2014/main" id="{BD847A20-800A-463A-8979-C5D01231DF1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Ria thinks that if the turtle moves 2 squares to the left, it will find the grass.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Ria is not correct because… </a:t>
            </a:r>
          </a:p>
        </p:txBody>
      </p:sp>
    </p:spTree>
    <p:extLst>
      <p:ext uri="{BB962C8B-B14F-4D97-AF65-F5344CB8AC3E}">
        <p14:creationId xmlns:p14="http://schemas.microsoft.com/office/powerpoint/2010/main" val="205862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350D3CD2-53AB-4BF9-BF24-79B084DB0F35}"/>
              </a:ext>
            </a:extLst>
          </p:cNvPr>
          <p:cNvGrpSpPr/>
          <p:nvPr/>
        </p:nvGrpSpPr>
        <p:grpSpPr>
          <a:xfrm>
            <a:off x="56389" y="6454317"/>
            <a:ext cx="1231337" cy="403587"/>
            <a:chOff x="56389"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9F216FDF-4DEB-4D23-A8B3-5A34A6608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5" name="TextBox 8">
              <a:extLst>
                <a:ext uri="{FF2B5EF4-FFF2-40B4-BE49-F238E27FC236}">
                  <a16:creationId xmlns:a16="http://schemas.microsoft.com/office/drawing/2014/main" id="{0DC6B0CD-28F7-4316-A926-48FDA1390102}"/>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6" name="Picture 15">
            <a:extLst>
              <a:ext uri="{FF2B5EF4-FFF2-40B4-BE49-F238E27FC236}">
                <a16:creationId xmlns:a16="http://schemas.microsoft.com/office/drawing/2014/main" id="{77C412C8-8189-4670-B8DC-AA8BA733D97F}"/>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0" name="Rectangle 9">
            <a:extLst>
              <a:ext uri="{FF2B5EF4-FFF2-40B4-BE49-F238E27FC236}">
                <a16:creationId xmlns:a16="http://schemas.microsoft.com/office/drawing/2014/main" id="{E15A089A-AE84-45C6-8BF2-FB62D095F9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Ria thinks that if the turtle moves 2 squares to the left, it will find the grass.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Ria is not correct because the turtle must move two squares forwards.</a:t>
            </a: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0494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F94B9DC9-0BAB-4176-95D1-5F4124644BF0}"/>
              </a:ext>
            </a:extLst>
          </p:cNvPr>
          <p:cNvGrpSpPr/>
          <p:nvPr/>
        </p:nvGrpSpPr>
        <p:grpSpPr>
          <a:xfrm>
            <a:off x="56389" y="6454317"/>
            <a:ext cx="1231337" cy="403587"/>
            <a:chOff x="56389"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EE266803-192B-452E-AEE4-9E4A94736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22" name="TextBox 8">
              <a:extLst>
                <a:ext uri="{FF2B5EF4-FFF2-40B4-BE49-F238E27FC236}">
                  <a16:creationId xmlns:a16="http://schemas.microsoft.com/office/drawing/2014/main" id="{569D8BFE-105E-46AA-90EA-6286173A3AD7}"/>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4" name="Picture 13">
            <a:extLst>
              <a:ext uri="{FF2B5EF4-FFF2-40B4-BE49-F238E27FC236}">
                <a16:creationId xmlns:a16="http://schemas.microsoft.com/office/drawing/2014/main" id="{8894722A-35C6-43D1-8276-5CD6C6AB7CEA}"/>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5" name="Rectangle 14">
            <a:extLst>
              <a:ext uri="{FF2B5EF4-FFF2-40B4-BE49-F238E27FC236}">
                <a16:creationId xmlns:a16="http://schemas.microsoft.com/office/drawing/2014/main" id="{8AB4A229-205C-493E-A8EB-6EAF587152A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statements using forwards, backwards, left and right to describe how each creature can get to the leaves.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br>
              <a:rPr lang="en-GB" sz="2000" b="1" dirty="0">
                <a:solidFill>
                  <a:schemeClr val="tx1"/>
                </a:solidFill>
                <a:latin typeface="Century Gothic" panose="020B0502020202020204" pitchFamily="34" charset="0"/>
              </a:rPr>
            </a:b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73496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F94B9DC9-0BAB-4176-95D1-5F4124644BF0}"/>
              </a:ext>
            </a:extLst>
          </p:cNvPr>
          <p:cNvGrpSpPr/>
          <p:nvPr/>
        </p:nvGrpSpPr>
        <p:grpSpPr>
          <a:xfrm>
            <a:off x="56389" y="6454317"/>
            <a:ext cx="1231337" cy="403587"/>
            <a:chOff x="56389"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EE266803-192B-452E-AEE4-9E4A94736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22" name="TextBox 8">
              <a:extLst>
                <a:ext uri="{FF2B5EF4-FFF2-40B4-BE49-F238E27FC236}">
                  <a16:creationId xmlns:a16="http://schemas.microsoft.com/office/drawing/2014/main" id="{569D8BFE-105E-46AA-90EA-6286173A3AD7}"/>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4" name="Picture 13">
            <a:extLst>
              <a:ext uri="{FF2B5EF4-FFF2-40B4-BE49-F238E27FC236}">
                <a16:creationId xmlns:a16="http://schemas.microsoft.com/office/drawing/2014/main" id="{8894722A-35C6-43D1-8276-5CD6C6AB7CEA}"/>
              </a:ext>
            </a:extLst>
          </p:cNvPr>
          <p:cNvPicPr>
            <a:picLocks noChangeAspect="1"/>
          </p:cNvPicPr>
          <p:nvPr/>
        </p:nvPicPr>
        <p:blipFill>
          <a:blip r:embed="rId4"/>
          <a:stretch>
            <a:fillRect/>
          </a:stretch>
        </p:blipFill>
        <p:spPr>
          <a:xfrm>
            <a:off x="115438" y="148682"/>
            <a:ext cx="8913124" cy="6322100"/>
          </a:xfrm>
          <a:prstGeom prst="rect">
            <a:avLst/>
          </a:prstGeom>
        </p:spPr>
      </p:pic>
      <p:sp>
        <p:nvSpPr>
          <p:cNvPr id="9" name="Rectangle 8">
            <a:extLst>
              <a:ext uri="{FF2B5EF4-FFF2-40B4-BE49-F238E27FC236}">
                <a16:creationId xmlns:a16="http://schemas.microsoft.com/office/drawing/2014/main" id="{2D8C1974-A939-44E9-9B1A-E60E7370064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statements using forwards, backwards, left and right to describe how each creature can get to the leaves.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Various possible answers, for example: </a:t>
            </a:r>
          </a:p>
          <a:p>
            <a:endParaRPr lang="en-GB" sz="14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The ladybird moves two squares to the right and the bird moves two squares forwards. </a:t>
            </a:r>
          </a:p>
        </p:txBody>
      </p:sp>
    </p:spTree>
    <p:extLst>
      <p:ext uri="{BB962C8B-B14F-4D97-AF65-F5344CB8AC3E}">
        <p14:creationId xmlns:p14="http://schemas.microsoft.com/office/powerpoint/2010/main" val="314985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11">
            <a:extLst>
              <a:ext uri="{FF2B5EF4-FFF2-40B4-BE49-F238E27FC236}">
                <a16:creationId xmlns:a16="http://schemas.microsoft.com/office/drawing/2014/main" id="{B4ECF260-49E2-4CE6-A9BB-401BC21A8630}"/>
              </a:ext>
            </a:extLst>
          </p:cNvPr>
          <p:cNvGrpSpPr/>
          <p:nvPr/>
        </p:nvGrpSpPr>
        <p:grpSpPr>
          <a:xfrm>
            <a:off x="56389" y="6454317"/>
            <a:ext cx="1231337" cy="403587"/>
            <a:chOff x="56389"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C4C167A8-72F1-43E6-96FA-5DCB5B6D2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21" name="TextBox 8">
              <a:extLst>
                <a:ext uri="{FF2B5EF4-FFF2-40B4-BE49-F238E27FC236}">
                  <a16:creationId xmlns:a16="http://schemas.microsoft.com/office/drawing/2014/main" id="{BB69BE42-5AC3-455B-919B-F45168126A5B}"/>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1" name="Picture 10">
            <a:extLst>
              <a:ext uri="{FF2B5EF4-FFF2-40B4-BE49-F238E27FC236}">
                <a16:creationId xmlns:a16="http://schemas.microsoft.com/office/drawing/2014/main" id="{D9B139BC-ABDC-43D9-A0C8-E866DD2106CA}"/>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3" name="Rectangle 12">
            <a:extLst>
              <a:ext uri="{FF2B5EF4-FFF2-40B4-BE49-F238E27FC236}">
                <a16:creationId xmlns:a16="http://schemas.microsoft.com/office/drawing/2014/main" id="{6C77FC5A-705D-459F-84CC-871D022BD1A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treasure is buried 2 squares left of the ship.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Where is the treasure buried?</a:t>
            </a:r>
          </a:p>
          <a:p>
            <a:pPr marL="539750"/>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7613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11">
            <a:extLst>
              <a:ext uri="{FF2B5EF4-FFF2-40B4-BE49-F238E27FC236}">
                <a16:creationId xmlns:a16="http://schemas.microsoft.com/office/drawing/2014/main" id="{B4ECF260-49E2-4CE6-A9BB-401BC21A8630}"/>
              </a:ext>
            </a:extLst>
          </p:cNvPr>
          <p:cNvGrpSpPr/>
          <p:nvPr/>
        </p:nvGrpSpPr>
        <p:grpSpPr>
          <a:xfrm>
            <a:off x="56389" y="6454317"/>
            <a:ext cx="1231337" cy="403587"/>
            <a:chOff x="56389"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C4C167A8-72F1-43E6-96FA-5DCB5B6D2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21" name="TextBox 8">
              <a:extLst>
                <a:ext uri="{FF2B5EF4-FFF2-40B4-BE49-F238E27FC236}">
                  <a16:creationId xmlns:a16="http://schemas.microsoft.com/office/drawing/2014/main" id="{BB69BE42-5AC3-455B-919B-F45168126A5B}"/>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1" name="Picture 10">
            <a:extLst>
              <a:ext uri="{FF2B5EF4-FFF2-40B4-BE49-F238E27FC236}">
                <a16:creationId xmlns:a16="http://schemas.microsoft.com/office/drawing/2014/main" id="{D9B139BC-ABDC-43D9-A0C8-E866DD2106CA}"/>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3" name="Rectangle 12">
            <a:extLst>
              <a:ext uri="{FF2B5EF4-FFF2-40B4-BE49-F238E27FC236}">
                <a16:creationId xmlns:a16="http://schemas.microsoft.com/office/drawing/2014/main" id="{6C77FC5A-705D-459F-84CC-871D022BD1A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treasure is buried 2 squares left of the ship.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Where is the treasure buried?</a:t>
            </a:r>
          </a:p>
          <a:p>
            <a:pPr marL="539750"/>
            <a:endParaRPr lang="en-GB" sz="2400" b="1" dirty="0">
              <a:solidFill>
                <a:schemeClr val="tx1"/>
              </a:solidFill>
              <a:latin typeface="Century Gothic" panose="020B0502020202020204" pitchFamily="34" charset="0"/>
            </a:endParaRPr>
          </a:p>
        </p:txBody>
      </p:sp>
      <p:sp>
        <p:nvSpPr>
          <p:cNvPr id="9" name="Multiplication Sign 8">
            <a:extLst>
              <a:ext uri="{FF2B5EF4-FFF2-40B4-BE49-F238E27FC236}">
                <a16:creationId xmlns:a16="http://schemas.microsoft.com/office/drawing/2014/main" id="{05754611-492E-4BD8-9932-14EED0E85EB4}"/>
              </a:ext>
            </a:extLst>
          </p:cNvPr>
          <p:cNvSpPr/>
          <p:nvPr/>
        </p:nvSpPr>
        <p:spPr>
          <a:xfrm>
            <a:off x="2813382" y="1557192"/>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387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Summer Block 1 – Position and Direction</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Describing Movement</a:t>
            </a:r>
          </a:p>
          <a:p>
            <a:pPr lvl="0" fontAlgn="base">
              <a:defRPr/>
            </a:pPr>
            <a:endParaRPr lang="en-GB" sz="1400" dirty="0">
              <a:solidFill>
                <a:prstClr val="black"/>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B3F23F12-7CD9-4022-A069-ED966428718A}"/>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DAFE8588-FE47-41C6-B6C5-CAA182700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79D41A45-2F7F-4F1F-9A39-3574219A4936}"/>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85590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Follow the instructions below. </a:t>
            </a:r>
          </a:p>
          <a:p>
            <a:pPr marL="88900" algn="ct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Why have your answers changed?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800" dirty="0">
              <a:solidFill>
                <a:schemeClr val="bg2">
                  <a:lumMod val="25000"/>
                </a:schemeClr>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363A936D-B284-401C-9155-00D6109213BC}"/>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5DC4EDD-37B4-4245-9ED2-24080E79A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CE7D521B-C245-418E-9F36-8F5D3F95D387}"/>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2" name="Rectangle: Rounded Corners 1">
            <a:extLst>
              <a:ext uri="{FF2B5EF4-FFF2-40B4-BE49-F238E27FC236}">
                <a16:creationId xmlns:a16="http://schemas.microsoft.com/office/drawing/2014/main" id="{7B31899E-4536-40DA-A12F-20979986D426}"/>
              </a:ext>
            </a:extLst>
          </p:cNvPr>
          <p:cNvSpPr/>
          <p:nvPr/>
        </p:nvSpPr>
        <p:spPr>
          <a:xfrm>
            <a:off x="1670572" y="1479117"/>
            <a:ext cx="5802857" cy="146549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a:endParaRPr lang="en-GB" b="1" dirty="0">
              <a:solidFill>
                <a:schemeClr val="tx1"/>
              </a:solidFill>
              <a:latin typeface="Century Gothic" panose="020B0502020202020204" pitchFamily="34" charset="0"/>
            </a:endParaRPr>
          </a:p>
          <a:p>
            <a:pPr marL="88900" algn="ctr"/>
            <a:endParaRPr lang="en-GB" b="1" dirty="0">
              <a:solidFill>
                <a:schemeClr val="tx1"/>
              </a:solidFill>
              <a:latin typeface="Century Gothic" panose="020B0502020202020204" pitchFamily="34" charset="0"/>
            </a:endParaRPr>
          </a:p>
          <a:p>
            <a:pPr marL="88900" algn="ctr"/>
            <a:r>
              <a:rPr lang="en-GB" b="1" dirty="0">
                <a:solidFill>
                  <a:schemeClr val="tx1"/>
                </a:solidFill>
                <a:latin typeface="Century Gothic" panose="020B0502020202020204" pitchFamily="34" charset="0"/>
              </a:rPr>
              <a:t>Stand so that you are facing the window.</a:t>
            </a:r>
          </a:p>
          <a:p>
            <a:pPr marL="88900" algn="ctr"/>
            <a:endParaRPr lang="en-GB" b="1" dirty="0">
              <a:solidFill>
                <a:schemeClr val="tx1"/>
              </a:solidFill>
              <a:latin typeface="Century Gothic" panose="020B0502020202020204" pitchFamily="34" charset="0"/>
            </a:endParaRPr>
          </a:p>
          <a:p>
            <a:pPr marL="88900" algn="ctr"/>
            <a:r>
              <a:rPr lang="en-GB" b="1" dirty="0">
                <a:solidFill>
                  <a:schemeClr val="tx1"/>
                </a:solidFill>
                <a:latin typeface="Century Gothic" panose="020B0502020202020204" pitchFamily="34" charset="0"/>
              </a:rPr>
              <a:t>What’s to your left? What’s to your right? </a:t>
            </a:r>
          </a:p>
          <a:p>
            <a:pPr marL="88900" algn="ctr"/>
            <a:r>
              <a:rPr lang="en-GB" b="1" dirty="0">
                <a:solidFill>
                  <a:schemeClr val="tx1"/>
                </a:solidFill>
                <a:latin typeface="Century Gothic" panose="020B0502020202020204" pitchFamily="34" charset="0"/>
              </a:rPr>
              <a:t>What’s in front of you? What’s behind you?</a:t>
            </a:r>
          </a:p>
          <a:p>
            <a:pPr marL="88900" algn="ctr"/>
            <a:endParaRPr lang="en-GB" b="1" dirty="0">
              <a:solidFill>
                <a:schemeClr val="tx1"/>
              </a:solidFill>
              <a:latin typeface="Century Gothic" panose="020B0502020202020204" pitchFamily="34" charset="0"/>
            </a:endParaRPr>
          </a:p>
          <a:p>
            <a:pPr algn="ctr"/>
            <a:endParaRPr lang="en-GB" dirty="0"/>
          </a:p>
        </p:txBody>
      </p:sp>
      <p:sp>
        <p:nvSpPr>
          <p:cNvPr id="12" name="Rectangle: Rounded Corners 11">
            <a:extLst>
              <a:ext uri="{FF2B5EF4-FFF2-40B4-BE49-F238E27FC236}">
                <a16:creationId xmlns:a16="http://schemas.microsoft.com/office/drawing/2014/main" id="{B047475E-5765-4AE7-A703-8CCDBAFB5B5A}"/>
              </a:ext>
            </a:extLst>
          </p:cNvPr>
          <p:cNvSpPr/>
          <p:nvPr/>
        </p:nvSpPr>
        <p:spPr>
          <a:xfrm>
            <a:off x="1670572" y="3104676"/>
            <a:ext cx="5802857" cy="146549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a:endParaRPr lang="en-GB" b="1" dirty="0">
              <a:solidFill>
                <a:schemeClr val="tx1"/>
              </a:solidFill>
              <a:latin typeface="Century Gothic" panose="020B0502020202020204" pitchFamily="34" charset="0"/>
            </a:endParaRPr>
          </a:p>
          <a:p>
            <a:pPr marL="88900" algn="ctr"/>
            <a:endParaRPr lang="en-GB" b="1" dirty="0">
              <a:solidFill>
                <a:schemeClr val="tx1"/>
              </a:solidFill>
              <a:latin typeface="Century Gothic" panose="020B0502020202020204" pitchFamily="34" charset="0"/>
            </a:endParaRPr>
          </a:p>
          <a:p>
            <a:pPr marL="88900" algn="ctr"/>
            <a:r>
              <a:rPr lang="en-GB" b="1" dirty="0">
                <a:solidFill>
                  <a:schemeClr val="tx1"/>
                </a:solidFill>
                <a:latin typeface="Century Gothic" panose="020B0502020202020204" pitchFamily="34" charset="0"/>
              </a:rPr>
              <a:t>Now turn so that you are facing the door.</a:t>
            </a:r>
          </a:p>
          <a:p>
            <a:pPr marL="88900" algn="ctr"/>
            <a:endParaRPr lang="en-GB" b="1" dirty="0">
              <a:solidFill>
                <a:schemeClr val="tx1"/>
              </a:solidFill>
              <a:latin typeface="Century Gothic" panose="020B0502020202020204" pitchFamily="34" charset="0"/>
            </a:endParaRPr>
          </a:p>
          <a:p>
            <a:pPr marL="88900" algn="ctr"/>
            <a:r>
              <a:rPr lang="en-GB" b="1" dirty="0">
                <a:solidFill>
                  <a:schemeClr val="tx1"/>
                </a:solidFill>
                <a:latin typeface="Century Gothic" panose="020B0502020202020204" pitchFamily="34" charset="0"/>
              </a:rPr>
              <a:t>What’s to your left? What’s to your right? </a:t>
            </a:r>
          </a:p>
          <a:p>
            <a:pPr marL="88900" algn="ctr"/>
            <a:r>
              <a:rPr lang="en-GB" b="1" dirty="0">
                <a:solidFill>
                  <a:schemeClr val="tx1"/>
                </a:solidFill>
                <a:latin typeface="Century Gothic" panose="020B0502020202020204" pitchFamily="34" charset="0"/>
              </a:rPr>
              <a:t>What’s in front of you? What’s behind you?</a:t>
            </a:r>
          </a:p>
          <a:p>
            <a:pPr marL="88900" algn="ctr"/>
            <a:endParaRPr lang="en-GB" b="1" dirty="0">
              <a:solidFill>
                <a:schemeClr val="tx1"/>
              </a:solidFill>
              <a:latin typeface="Century Gothic" panose="020B0502020202020204" pitchFamily="34" charset="0"/>
            </a:endParaRPr>
          </a:p>
          <a:p>
            <a:pPr algn="ctr"/>
            <a:endParaRPr lang="en-GB" dirty="0"/>
          </a:p>
        </p:txBody>
      </p:sp>
    </p:spTree>
    <p:extLst>
      <p:ext uri="{BB962C8B-B14F-4D97-AF65-F5344CB8AC3E}">
        <p14:creationId xmlns:p14="http://schemas.microsoft.com/office/powerpoint/2010/main" val="117968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Follow the instructions below. </a:t>
            </a:r>
          </a:p>
          <a:p>
            <a:pPr marL="88900" algn="ct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Why have your answers changed?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The answers have changed because the direction you are facing has changed. </a:t>
            </a:r>
          </a:p>
          <a:p>
            <a:pPr marL="88900" algn="ctr"/>
            <a:endParaRPr lang="en-GB" sz="2800" dirty="0">
              <a:solidFill>
                <a:schemeClr val="bg2">
                  <a:lumMod val="25000"/>
                </a:schemeClr>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363A936D-B284-401C-9155-00D6109213BC}"/>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5DC4EDD-37B4-4245-9ED2-24080E79A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CE7D521B-C245-418E-9F36-8F5D3F95D387}"/>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13" name="Rectangle: Rounded Corners 12">
            <a:extLst>
              <a:ext uri="{FF2B5EF4-FFF2-40B4-BE49-F238E27FC236}">
                <a16:creationId xmlns:a16="http://schemas.microsoft.com/office/drawing/2014/main" id="{928D67CF-7C1D-4D6A-AC46-2A768D378E9E}"/>
              </a:ext>
            </a:extLst>
          </p:cNvPr>
          <p:cNvSpPr/>
          <p:nvPr/>
        </p:nvSpPr>
        <p:spPr>
          <a:xfrm>
            <a:off x="1670572" y="1479117"/>
            <a:ext cx="5802857" cy="146549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a:endParaRPr lang="en-GB" b="1" dirty="0">
              <a:solidFill>
                <a:schemeClr val="tx1"/>
              </a:solidFill>
              <a:latin typeface="Century Gothic" panose="020B0502020202020204" pitchFamily="34" charset="0"/>
            </a:endParaRPr>
          </a:p>
          <a:p>
            <a:pPr marL="88900" algn="ctr"/>
            <a:endParaRPr lang="en-GB" b="1" dirty="0">
              <a:solidFill>
                <a:schemeClr val="tx1"/>
              </a:solidFill>
              <a:latin typeface="Century Gothic" panose="020B0502020202020204" pitchFamily="34" charset="0"/>
            </a:endParaRPr>
          </a:p>
          <a:p>
            <a:pPr marL="88900" algn="ctr"/>
            <a:r>
              <a:rPr lang="en-GB" b="1" dirty="0">
                <a:solidFill>
                  <a:schemeClr val="tx1"/>
                </a:solidFill>
                <a:latin typeface="Century Gothic" panose="020B0502020202020204" pitchFamily="34" charset="0"/>
              </a:rPr>
              <a:t>Stand so that you are facing the window.</a:t>
            </a:r>
          </a:p>
          <a:p>
            <a:pPr marL="88900" algn="ctr"/>
            <a:endParaRPr lang="en-GB" b="1" dirty="0">
              <a:solidFill>
                <a:schemeClr val="tx1"/>
              </a:solidFill>
              <a:latin typeface="Century Gothic" panose="020B0502020202020204" pitchFamily="34" charset="0"/>
            </a:endParaRPr>
          </a:p>
          <a:p>
            <a:pPr marL="88900" algn="ctr"/>
            <a:r>
              <a:rPr lang="en-GB" b="1" dirty="0">
                <a:solidFill>
                  <a:schemeClr val="tx1"/>
                </a:solidFill>
                <a:latin typeface="Century Gothic" panose="020B0502020202020204" pitchFamily="34" charset="0"/>
              </a:rPr>
              <a:t>What’s to your left? What’s to your right? </a:t>
            </a:r>
          </a:p>
          <a:p>
            <a:pPr marL="88900" algn="ctr"/>
            <a:r>
              <a:rPr lang="en-GB" b="1" dirty="0">
                <a:solidFill>
                  <a:schemeClr val="tx1"/>
                </a:solidFill>
                <a:latin typeface="Century Gothic" panose="020B0502020202020204" pitchFamily="34" charset="0"/>
              </a:rPr>
              <a:t>What’s in front of you? What’s behind you?</a:t>
            </a:r>
          </a:p>
          <a:p>
            <a:pPr marL="88900" algn="ctr"/>
            <a:endParaRPr lang="en-GB" b="1" dirty="0">
              <a:solidFill>
                <a:schemeClr val="tx1"/>
              </a:solidFill>
              <a:latin typeface="Century Gothic" panose="020B0502020202020204" pitchFamily="34" charset="0"/>
            </a:endParaRPr>
          </a:p>
          <a:p>
            <a:pPr algn="ctr"/>
            <a:endParaRPr lang="en-GB" dirty="0"/>
          </a:p>
        </p:txBody>
      </p:sp>
      <p:sp>
        <p:nvSpPr>
          <p:cNvPr id="14" name="Rectangle: Rounded Corners 13">
            <a:extLst>
              <a:ext uri="{FF2B5EF4-FFF2-40B4-BE49-F238E27FC236}">
                <a16:creationId xmlns:a16="http://schemas.microsoft.com/office/drawing/2014/main" id="{A578A1F0-2BA9-40F5-8D4A-3632C6280C33}"/>
              </a:ext>
            </a:extLst>
          </p:cNvPr>
          <p:cNvSpPr/>
          <p:nvPr/>
        </p:nvSpPr>
        <p:spPr>
          <a:xfrm>
            <a:off x="1670572" y="3104676"/>
            <a:ext cx="5802857" cy="146549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a:endParaRPr lang="en-GB" b="1" dirty="0">
              <a:solidFill>
                <a:schemeClr val="tx1"/>
              </a:solidFill>
              <a:latin typeface="Century Gothic" panose="020B0502020202020204" pitchFamily="34" charset="0"/>
            </a:endParaRPr>
          </a:p>
          <a:p>
            <a:pPr marL="88900" algn="ctr"/>
            <a:endParaRPr lang="en-GB" b="1" dirty="0">
              <a:solidFill>
                <a:schemeClr val="tx1"/>
              </a:solidFill>
              <a:latin typeface="Century Gothic" panose="020B0502020202020204" pitchFamily="34" charset="0"/>
            </a:endParaRPr>
          </a:p>
          <a:p>
            <a:pPr marL="88900" algn="ctr"/>
            <a:r>
              <a:rPr lang="en-GB" b="1" dirty="0">
                <a:solidFill>
                  <a:schemeClr val="tx1"/>
                </a:solidFill>
                <a:latin typeface="Century Gothic" panose="020B0502020202020204" pitchFamily="34" charset="0"/>
              </a:rPr>
              <a:t>Now turn so that you are facing the door.</a:t>
            </a:r>
          </a:p>
          <a:p>
            <a:pPr marL="88900" algn="ctr"/>
            <a:endParaRPr lang="en-GB" b="1" dirty="0">
              <a:solidFill>
                <a:schemeClr val="tx1"/>
              </a:solidFill>
              <a:latin typeface="Century Gothic" panose="020B0502020202020204" pitchFamily="34" charset="0"/>
            </a:endParaRPr>
          </a:p>
          <a:p>
            <a:pPr marL="88900" algn="ctr"/>
            <a:r>
              <a:rPr lang="en-GB" b="1" dirty="0">
                <a:solidFill>
                  <a:schemeClr val="tx1"/>
                </a:solidFill>
                <a:latin typeface="Century Gothic" panose="020B0502020202020204" pitchFamily="34" charset="0"/>
              </a:rPr>
              <a:t>What’s to your left? What’s to your right? </a:t>
            </a:r>
          </a:p>
          <a:p>
            <a:pPr marL="88900" algn="ctr"/>
            <a:r>
              <a:rPr lang="en-GB" b="1" dirty="0">
                <a:solidFill>
                  <a:schemeClr val="tx1"/>
                </a:solidFill>
                <a:latin typeface="Century Gothic" panose="020B0502020202020204" pitchFamily="34" charset="0"/>
              </a:rPr>
              <a:t>What’s in front of you? What’s behind you?</a:t>
            </a:r>
          </a:p>
          <a:p>
            <a:pPr marL="88900" algn="ctr"/>
            <a:endParaRPr lang="en-GB" b="1" dirty="0">
              <a:solidFill>
                <a:schemeClr val="tx1"/>
              </a:solidFill>
              <a:latin typeface="Century Gothic" panose="020B0502020202020204" pitchFamily="34" charset="0"/>
            </a:endParaRPr>
          </a:p>
          <a:p>
            <a:pPr algn="ctr"/>
            <a:endParaRPr lang="en-GB" dirty="0"/>
          </a:p>
        </p:txBody>
      </p:sp>
    </p:spTree>
    <p:extLst>
      <p:ext uri="{BB962C8B-B14F-4D97-AF65-F5344CB8AC3E}">
        <p14:creationId xmlns:p14="http://schemas.microsoft.com/office/powerpoint/2010/main" val="252173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53BF81DD-2311-4D28-AE42-4BD861E1B6DA}"/>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B48D93-65EA-498F-88BF-1F40C91C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9F085313-5517-4FEC-8FCF-BA2C8B135498}"/>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1" name="Picture 10">
            <a:extLst>
              <a:ext uri="{FF2B5EF4-FFF2-40B4-BE49-F238E27FC236}">
                <a16:creationId xmlns:a16="http://schemas.microsoft.com/office/drawing/2014/main" id="{2AB7DDC3-4427-4584-8DF2-8C6B6260B6EA}"/>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2" name="Rectangle 11">
            <a:extLst>
              <a:ext uri="{FF2B5EF4-FFF2-40B4-BE49-F238E27FC236}">
                <a16:creationId xmlns:a16="http://schemas.microsoft.com/office/drawing/2014/main" id="{7230D5D6-1847-4015-83D1-3C2AB441961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In which direction is the ladybird moving?</a:t>
            </a:r>
          </a:p>
          <a:p>
            <a:pPr marL="88900" algn="ctr"/>
            <a:endParaRPr lang="en-GB" sz="20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cxnSp>
        <p:nvCxnSpPr>
          <p:cNvPr id="15" name="Straight Arrow Connector 14">
            <a:extLst>
              <a:ext uri="{FF2B5EF4-FFF2-40B4-BE49-F238E27FC236}">
                <a16:creationId xmlns:a16="http://schemas.microsoft.com/office/drawing/2014/main" id="{23B706B0-7BA3-47F8-B113-3946F5A774BB}"/>
              </a:ext>
            </a:extLst>
          </p:cNvPr>
          <p:cNvCxnSpPr/>
          <p:nvPr/>
        </p:nvCxnSpPr>
        <p:spPr>
          <a:xfrm flipH="1">
            <a:off x="1844844" y="3123373"/>
            <a:ext cx="3309006" cy="0"/>
          </a:xfrm>
          <a:prstGeom prst="straightConnector1">
            <a:avLst/>
          </a:prstGeom>
          <a:ln w="2286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68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53BF81DD-2311-4D28-AE42-4BD861E1B6DA}"/>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B48D93-65EA-498F-88BF-1F40C91C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9F085313-5517-4FEC-8FCF-BA2C8B135498}"/>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1" name="Picture 10">
            <a:extLst>
              <a:ext uri="{FF2B5EF4-FFF2-40B4-BE49-F238E27FC236}">
                <a16:creationId xmlns:a16="http://schemas.microsoft.com/office/drawing/2014/main" id="{2AB7DDC3-4427-4584-8DF2-8C6B6260B6EA}"/>
              </a:ext>
            </a:extLst>
          </p:cNvPr>
          <p:cNvPicPr>
            <a:picLocks noChangeAspect="1"/>
          </p:cNvPicPr>
          <p:nvPr/>
        </p:nvPicPr>
        <p:blipFill>
          <a:blip r:embed="rId4"/>
          <a:stretch>
            <a:fillRect/>
          </a:stretch>
        </p:blipFill>
        <p:spPr>
          <a:xfrm>
            <a:off x="115438" y="148682"/>
            <a:ext cx="8913124" cy="6322100"/>
          </a:xfrm>
          <a:prstGeom prst="rect">
            <a:avLst/>
          </a:prstGeom>
        </p:spPr>
      </p:pic>
      <p:cxnSp>
        <p:nvCxnSpPr>
          <p:cNvPr id="15" name="Straight Arrow Connector 14">
            <a:extLst>
              <a:ext uri="{FF2B5EF4-FFF2-40B4-BE49-F238E27FC236}">
                <a16:creationId xmlns:a16="http://schemas.microsoft.com/office/drawing/2014/main" id="{23B706B0-7BA3-47F8-B113-3946F5A774BB}"/>
              </a:ext>
            </a:extLst>
          </p:cNvPr>
          <p:cNvCxnSpPr/>
          <p:nvPr/>
        </p:nvCxnSpPr>
        <p:spPr>
          <a:xfrm flipH="1">
            <a:off x="1844844" y="3123373"/>
            <a:ext cx="3309006" cy="0"/>
          </a:xfrm>
          <a:prstGeom prst="straightConnector1">
            <a:avLst/>
          </a:prstGeom>
          <a:ln w="2286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86EEFA8-ED8C-45F0-BC58-A93D9D53454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In which direction is the ladybird moving?</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The ladybird is moving to the left.</a:t>
            </a:r>
            <a:endParaRPr lang="en-GB" sz="4400" b="1" dirty="0">
              <a:solidFill>
                <a:srgbClr val="FF0000"/>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102632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53BF81DD-2311-4D28-AE42-4BD861E1B6DA}"/>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B48D93-65EA-498F-88BF-1F40C91C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9F085313-5517-4FEC-8FCF-BA2C8B135498}"/>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EB5523F5-7668-4511-9181-F1108796A1FE}"/>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4" name="Rectangle 13">
            <a:extLst>
              <a:ext uri="{FF2B5EF4-FFF2-40B4-BE49-F238E27FC236}">
                <a16:creationId xmlns:a16="http://schemas.microsoft.com/office/drawing/2014/main" id="{BA3DAD23-F476-4257-B647-D66046DC944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In which direction is each creature moving?</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4400" b="1" dirty="0">
              <a:solidFill>
                <a:srgbClr val="FF0000"/>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cxnSp>
        <p:nvCxnSpPr>
          <p:cNvPr id="17" name="Straight Arrow Connector 16">
            <a:extLst>
              <a:ext uri="{FF2B5EF4-FFF2-40B4-BE49-F238E27FC236}">
                <a16:creationId xmlns:a16="http://schemas.microsoft.com/office/drawing/2014/main" id="{1FCA840D-41D5-4E12-81A8-4F7786C205F4}"/>
              </a:ext>
            </a:extLst>
          </p:cNvPr>
          <p:cNvCxnSpPr>
            <a:cxnSpLocks/>
          </p:cNvCxnSpPr>
          <p:nvPr/>
        </p:nvCxnSpPr>
        <p:spPr>
          <a:xfrm>
            <a:off x="5773157" y="3062515"/>
            <a:ext cx="0" cy="1535197"/>
          </a:xfrm>
          <a:prstGeom prst="straightConnector1">
            <a:avLst/>
          </a:prstGeom>
          <a:ln w="2286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5CC4367-4470-4A6D-9FC1-471A0103B54D}"/>
              </a:ext>
            </a:extLst>
          </p:cNvPr>
          <p:cNvCxnSpPr>
            <a:cxnSpLocks/>
          </p:cNvCxnSpPr>
          <p:nvPr/>
        </p:nvCxnSpPr>
        <p:spPr>
          <a:xfrm flipV="1">
            <a:off x="3577420" y="1557613"/>
            <a:ext cx="0" cy="1519418"/>
          </a:xfrm>
          <a:prstGeom prst="straightConnector1">
            <a:avLst/>
          </a:prstGeom>
          <a:ln w="2286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91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53BF81DD-2311-4D28-AE42-4BD861E1B6DA}"/>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B48D93-65EA-498F-88BF-1F40C91C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9F085313-5517-4FEC-8FCF-BA2C8B135498}"/>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EB5523F5-7668-4511-9181-F1108796A1FE}"/>
              </a:ext>
            </a:extLst>
          </p:cNvPr>
          <p:cNvPicPr>
            <a:picLocks noChangeAspect="1"/>
          </p:cNvPicPr>
          <p:nvPr/>
        </p:nvPicPr>
        <p:blipFill>
          <a:blip r:embed="rId4"/>
          <a:stretch>
            <a:fillRect/>
          </a:stretch>
        </p:blipFill>
        <p:spPr>
          <a:xfrm>
            <a:off x="115438" y="148682"/>
            <a:ext cx="8913124" cy="6322100"/>
          </a:xfrm>
          <a:prstGeom prst="rect">
            <a:avLst/>
          </a:prstGeom>
        </p:spPr>
      </p:pic>
      <p:cxnSp>
        <p:nvCxnSpPr>
          <p:cNvPr id="17" name="Straight Arrow Connector 16">
            <a:extLst>
              <a:ext uri="{FF2B5EF4-FFF2-40B4-BE49-F238E27FC236}">
                <a16:creationId xmlns:a16="http://schemas.microsoft.com/office/drawing/2014/main" id="{1FCA840D-41D5-4E12-81A8-4F7786C205F4}"/>
              </a:ext>
            </a:extLst>
          </p:cNvPr>
          <p:cNvCxnSpPr>
            <a:cxnSpLocks/>
          </p:cNvCxnSpPr>
          <p:nvPr/>
        </p:nvCxnSpPr>
        <p:spPr>
          <a:xfrm>
            <a:off x="5773157" y="3062515"/>
            <a:ext cx="0" cy="1535197"/>
          </a:xfrm>
          <a:prstGeom prst="straightConnector1">
            <a:avLst/>
          </a:prstGeom>
          <a:ln w="2286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5CC4367-4470-4A6D-9FC1-471A0103B54D}"/>
              </a:ext>
            </a:extLst>
          </p:cNvPr>
          <p:cNvCxnSpPr>
            <a:cxnSpLocks/>
          </p:cNvCxnSpPr>
          <p:nvPr/>
        </p:nvCxnSpPr>
        <p:spPr>
          <a:xfrm flipV="1">
            <a:off x="3577420" y="1557613"/>
            <a:ext cx="0" cy="1519418"/>
          </a:xfrm>
          <a:prstGeom prst="straightConnector1">
            <a:avLst/>
          </a:prstGeom>
          <a:ln w="2286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F88F7F7-4A3A-42B2-A919-2B31ECF43D9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In which direction is each creature moving?</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The wasp is moving forwards, the hedgehog is moving to the left.</a:t>
            </a:r>
            <a:endParaRPr lang="en-GB" sz="4400" b="1" dirty="0">
              <a:solidFill>
                <a:srgbClr val="FF0000"/>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190240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53BF81DD-2311-4D28-AE42-4BD861E1B6DA}"/>
              </a:ext>
            </a:extLst>
          </p:cNvPr>
          <p:cNvGrpSpPr/>
          <p:nvPr/>
        </p:nvGrpSpPr>
        <p:grpSpPr>
          <a:xfrm>
            <a:off x="56389" y="6454317"/>
            <a:ext cx="1231337" cy="403587"/>
            <a:chOff x="56389"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B48D93-65EA-498F-88BF-1F40C91C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6454317"/>
              <a:ext cx="1174025" cy="278902"/>
            </a:xfrm>
            <a:prstGeom prst="rect">
              <a:avLst/>
            </a:prstGeom>
          </p:spPr>
        </p:pic>
        <p:sp>
          <p:nvSpPr>
            <p:cNvPr id="10" name="TextBox 8">
              <a:extLst>
                <a:ext uri="{FF2B5EF4-FFF2-40B4-BE49-F238E27FC236}">
                  <a16:creationId xmlns:a16="http://schemas.microsoft.com/office/drawing/2014/main" id="{9F085313-5517-4FEC-8FCF-BA2C8B135498}"/>
                </a:ext>
              </a:extLst>
            </p:cNvPr>
            <p:cNvSpPr txBox="1"/>
            <p:nvPr/>
          </p:nvSpPr>
          <p:spPr>
            <a:xfrm>
              <a:off x="56389"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2" name="Picture 11">
            <a:extLst>
              <a:ext uri="{FF2B5EF4-FFF2-40B4-BE49-F238E27FC236}">
                <a16:creationId xmlns:a16="http://schemas.microsoft.com/office/drawing/2014/main" id="{74F6636C-9E7A-4CD1-B6FC-0D6F887A6F26}"/>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5" name="Rectangle 14">
            <a:extLst>
              <a:ext uri="{FF2B5EF4-FFF2-40B4-BE49-F238E27FC236}">
                <a16:creationId xmlns:a16="http://schemas.microsoft.com/office/drawing/2014/main" id="{94F1A155-73DF-4C37-964C-F7FE6392F00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Say which creature is moving to the left.</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endParaRPr lang="en-GB" sz="20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cxnSp>
        <p:nvCxnSpPr>
          <p:cNvPr id="16" name="Straight Arrow Connector 15">
            <a:extLst>
              <a:ext uri="{FF2B5EF4-FFF2-40B4-BE49-F238E27FC236}">
                <a16:creationId xmlns:a16="http://schemas.microsoft.com/office/drawing/2014/main" id="{D74377B9-9E67-4576-AFCF-4498F1366021}"/>
              </a:ext>
            </a:extLst>
          </p:cNvPr>
          <p:cNvCxnSpPr>
            <a:cxnSpLocks/>
          </p:cNvCxnSpPr>
          <p:nvPr/>
        </p:nvCxnSpPr>
        <p:spPr>
          <a:xfrm>
            <a:off x="4044705" y="2513773"/>
            <a:ext cx="3309006" cy="0"/>
          </a:xfrm>
          <a:prstGeom prst="straightConnector1">
            <a:avLst/>
          </a:prstGeom>
          <a:ln w="2286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491291C-1718-403A-BCB7-2221EAC827EE}"/>
              </a:ext>
            </a:extLst>
          </p:cNvPr>
          <p:cNvCxnSpPr>
            <a:cxnSpLocks/>
          </p:cNvCxnSpPr>
          <p:nvPr/>
        </p:nvCxnSpPr>
        <p:spPr>
          <a:xfrm>
            <a:off x="4044705" y="3951634"/>
            <a:ext cx="3309006" cy="0"/>
          </a:xfrm>
          <a:prstGeom prst="straightConnector1">
            <a:avLst/>
          </a:prstGeom>
          <a:ln w="2286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077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sharepoint/v3"/>
    <ds:schemaRef ds:uri="http://purl.org/dc/elements/1.1/"/>
    <ds:schemaRef ds:uri="http://schemas.openxmlformats.org/package/2006/metadata/core-properties"/>
    <ds:schemaRef ds:uri="http://schemas.microsoft.com/office/infopath/2007/PartnerControls"/>
    <ds:schemaRef ds:uri="86144f90-c7b6-48d0-aae5-f5e9e48cc3df"/>
    <ds:schemaRef ds:uri="http://purl.org/dc/terms/"/>
    <ds:schemaRef ds:uri="http://schemas.microsoft.com/office/2006/metadata/properties"/>
    <ds:schemaRef ds:uri="http://schemas.microsoft.com/office/2006/documentManagement/types"/>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1D75041A-DC29-4BD6-821A-DDD2FF9C8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1017</TotalTime>
  <Words>879</Words>
  <Application>Microsoft Macintosh PowerPoint</Application>
  <PresentationFormat>On-screen Show (4:3)</PresentationFormat>
  <Paragraphs>240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Yvette Agyemang</cp:lastModifiedBy>
  <cp:revision>52</cp:revision>
  <dcterms:created xsi:type="dcterms:W3CDTF">2018-03-17T10:08:43Z</dcterms:created>
  <dcterms:modified xsi:type="dcterms:W3CDTF">2020-05-17T11:26:09Z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