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F94"/>
    <a:srgbClr val="AFDEF8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14" y="-3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literature-reading-english-language-arts-third-grade-usa/genres-literature-reading-english-language-arts-third-grade-usa/nonfiction-genres-literature-reading-english-language-arts-third-grade-us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literature-reading-english-language-arts-third-grade-usa/genres-literature-reading-english-language-arts-third-grade-usa/nonfiction-genres-literature-reading-english-language-arts-third-grade-us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028536" y="5486400"/>
            <a:ext cx="1078302" cy="70972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19909" y="3088257"/>
            <a:ext cx="1078302" cy="70972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Text Features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1396925"/>
            <a:ext cx="7632700" cy="2157102"/>
          </a:xfrm>
          <a:prstGeom prst="rect">
            <a:avLst/>
          </a:prstGeom>
          <a:solidFill>
            <a:srgbClr val="F4BF94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/>
              <a:t>Text features are included in nonfiction text to help the reader better understand the material. </a:t>
            </a:r>
          </a:p>
          <a:p>
            <a:endParaRPr lang="en-US" dirty="0"/>
          </a:p>
          <a:p>
            <a:r>
              <a:rPr lang="en-US" dirty="0"/>
              <a:t>There are many different types of text features that provide unique information to the reader, that can…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Tell or explain new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 the reader find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83" y="2746459"/>
            <a:ext cx="5175367" cy="36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Headings and Subheadings </a:t>
            </a:r>
            <a:endParaRPr lang="en-GB" sz="3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1473201"/>
            <a:ext cx="7632700" cy="1603104"/>
          </a:xfrm>
          <a:prstGeom prst="rect">
            <a:avLst/>
          </a:prstGeom>
          <a:solidFill>
            <a:srgbClr val="F4BF94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heading</a:t>
            </a:r>
            <a:r>
              <a:rPr lang="en-US" dirty="0"/>
              <a:t> is included at the top of the text, to tell the reader what the entire text is about.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b="1" dirty="0">
                <a:solidFill>
                  <a:srgbClr val="000000"/>
                </a:solidFill>
              </a:rPr>
              <a:t> subheading </a:t>
            </a:r>
            <a:r>
              <a:rPr lang="en-US" dirty="0">
                <a:solidFill>
                  <a:srgbClr val="000000"/>
                </a:solidFill>
              </a:rPr>
              <a:t>tells the reader what information they will find in the following paragraphs before the next subheading.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476" y="3236910"/>
            <a:ext cx="3181047" cy="30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6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Table of Contents</a:t>
            </a:r>
            <a:endParaRPr lang="en-GB" sz="3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024" y="1455932"/>
            <a:ext cx="4219022" cy="3265097"/>
          </a:xfrm>
          <a:prstGeom prst="rect">
            <a:avLst/>
          </a:prstGeom>
          <a:solidFill>
            <a:srgbClr val="F4BF94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table of contents </a:t>
            </a:r>
            <a:r>
              <a:rPr lang="en-US" dirty="0"/>
              <a:t>is often included at the very beginning of a book.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table of contents shows a list of headings within the book, and the page number where you can look to find that heading.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table of contents makes it easier for the reader to find specific information they are looking for.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73" y="1069674"/>
            <a:ext cx="3769722" cy="53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9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Photographs and Illustrations </a:t>
            </a:r>
            <a:endParaRPr lang="en-GB" sz="3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1473201"/>
            <a:ext cx="7632700" cy="2308324"/>
          </a:xfrm>
          <a:prstGeom prst="rect">
            <a:avLst/>
          </a:prstGeom>
          <a:solidFill>
            <a:srgbClr val="F4BF9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Authors often choose to include photographs or illustrations to help the reader better understand the information. 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photograph</a:t>
            </a:r>
            <a:r>
              <a:rPr lang="en-US" dirty="0"/>
              <a:t> may be an actual picture from an event in history or of a unique underwater creature. 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b="1" dirty="0"/>
              <a:t>illustration</a:t>
            </a:r>
            <a:r>
              <a:rPr lang="en-US" dirty="0"/>
              <a:t> may be a diagram that explains a complex body system or scientific process.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24" y="3928806"/>
            <a:ext cx="3814211" cy="2164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6803" y="3922271"/>
            <a:ext cx="2905531" cy="21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6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Captions and Labels</a:t>
            </a:r>
            <a:endParaRPr lang="en-GB" sz="3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1835412"/>
            <a:ext cx="3598236" cy="3265097"/>
          </a:xfrm>
          <a:prstGeom prst="rect">
            <a:avLst/>
          </a:prstGeom>
          <a:solidFill>
            <a:srgbClr val="F4BF94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caption</a:t>
            </a:r>
            <a:r>
              <a:rPr lang="en-US" dirty="0"/>
              <a:t> briefly explains what a photograph or illustration is about. It is often a short phrase or sentence that is located directly next to or under the image. 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label </a:t>
            </a:r>
            <a:r>
              <a:rPr lang="en-US" dirty="0"/>
              <a:t>points to a specific part of a photograph, illustration, or diagram, and tells you the name of that part.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805" y="1835412"/>
            <a:ext cx="1503018" cy="390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2668" y="5830349"/>
            <a:ext cx="369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Skeletal system of a human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6719582" y="2038525"/>
            <a:ext cx="411060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5679347" y="2845266"/>
            <a:ext cx="587229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5679347" y="4356682"/>
            <a:ext cx="587229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6744749" y="3491218"/>
            <a:ext cx="533074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6445" y="1845470"/>
            <a:ext cx="124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skull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4267" y="3290832"/>
            <a:ext cx="124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pelvis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3399" y="4142656"/>
            <a:ext cx="124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femur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3125" y="2631240"/>
            <a:ext cx="58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ribs</a:t>
            </a:r>
          </a:p>
        </p:txBody>
      </p:sp>
    </p:spTree>
    <p:extLst>
      <p:ext uri="{BB962C8B-B14F-4D97-AF65-F5344CB8AC3E}">
        <p14:creationId xmlns:p14="http://schemas.microsoft.com/office/powerpoint/2010/main" val="309805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</a:rPr>
              <a:t>Bold Words</a:t>
            </a:r>
            <a:endParaRPr lang="en-GB" sz="3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1498113"/>
            <a:ext cx="7632700" cy="2157102"/>
          </a:xfrm>
          <a:prstGeom prst="rect">
            <a:avLst/>
          </a:prstGeom>
          <a:solidFill>
            <a:srgbClr val="F4BF94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/>
              <a:t>Throughout the text, an author may choose to make a word </a:t>
            </a:r>
            <a:r>
              <a:rPr lang="en-US" b="1" dirty="0"/>
              <a:t>bold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bold word </a:t>
            </a:r>
            <a:r>
              <a:rPr lang="en-US" dirty="0"/>
              <a:t>is often an important word to the subject of the text or a difficult word that the reader may not know.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If you see a bold word, there is a </a:t>
            </a:r>
            <a:r>
              <a:rPr lang="en-US"/>
              <a:t>good chance </a:t>
            </a:r>
            <a:r>
              <a:rPr lang="en-US" dirty="0"/>
              <a:t>you can find the definition in the glossary.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425" y="3770224"/>
            <a:ext cx="2255150" cy="23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6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Glossary</a:t>
            </a:r>
            <a:endParaRPr lang="en-GB" sz="3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1473201"/>
            <a:ext cx="7632700" cy="1880103"/>
          </a:xfrm>
          <a:prstGeom prst="rect">
            <a:avLst/>
          </a:prstGeom>
          <a:solidFill>
            <a:srgbClr val="F4BF94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glossary </a:t>
            </a:r>
            <a:r>
              <a:rPr lang="en-US" dirty="0"/>
              <a:t>is included at the end of a book. </a:t>
            </a:r>
          </a:p>
          <a:p>
            <a:endParaRPr lang="en-US" dirty="0"/>
          </a:p>
          <a:p>
            <a:r>
              <a:rPr lang="en-US" dirty="0"/>
              <a:t>Bold words throughout the text are listed in alphabetical order.</a:t>
            </a:r>
          </a:p>
          <a:p>
            <a:endParaRPr lang="en-US" dirty="0"/>
          </a:p>
          <a:p>
            <a:r>
              <a:rPr lang="en-US" dirty="0"/>
              <a:t>Next to each word is a definition of the word to help the reader better understand the information.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827" y="3505879"/>
            <a:ext cx="5528345" cy="25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172</TotalTime>
  <Words>381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Sassoon Infant Rg</vt:lpstr>
      <vt:lpstr>Twinkl</vt:lpstr>
      <vt:lpstr>Twinkl SemiBold</vt:lpstr>
      <vt:lpstr>Office Theme</vt:lpstr>
      <vt:lpstr>PowerPoint Presentation</vt:lpstr>
      <vt:lpstr>Text Features</vt:lpstr>
      <vt:lpstr>Headings and Subheadings </vt:lpstr>
      <vt:lpstr>Table of Contents</vt:lpstr>
      <vt:lpstr>Photographs and Illustrations </vt:lpstr>
      <vt:lpstr>Captions and Labels</vt:lpstr>
      <vt:lpstr>Bold Words</vt:lpstr>
      <vt:lpstr>Glossary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Eve Fallon</cp:lastModifiedBy>
  <cp:revision>23</cp:revision>
  <dcterms:created xsi:type="dcterms:W3CDTF">2017-09-29T12:33:15Z</dcterms:created>
  <dcterms:modified xsi:type="dcterms:W3CDTF">2020-05-06T10:50:48Z</dcterms:modified>
</cp:coreProperties>
</file>