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9" d="100"/>
          <a:sy n="69" d="100"/>
        </p:scale>
        <p:origin x="56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1A5757-DC09-47E8-838D-EB379B7C30DC}" type="datetimeFigureOut">
              <a:rPr lang="en-GB" smtClean="0"/>
              <a:pPr/>
              <a:t>06/06/2020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317026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1A5757-DC09-47E8-838D-EB379B7C30DC}" type="datetimeFigureOut">
              <a:rPr lang="en-GB" smtClean="0"/>
              <a:pPr/>
              <a:t>06/06/2020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215008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1A5757-DC09-47E8-838D-EB379B7C30DC}" type="datetimeFigureOut">
              <a:rPr lang="en-GB" smtClean="0"/>
              <a:pPr/>
              <a:t>06/06/2020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322979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1A5757-DC09-47E8-838D-EB379B7C30DC}" type="datetimeFigureOut">
              <a:rPr lang="en-GB" smtClean="0"/>
              <a:pPr/>
              <a:t>06/06/2020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130450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1A5757-DC09-47E8-838D-EB379B7C30DC}" type="datetimeFigureOut">
              <a:rPr lang="en-GB" smtClean="0"/>
              <a:pPr/>
              <a:t>06/06/2020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130714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1A5757-DC09-47E8-838D-EB379B7C30DC}" type="datetimeFigureOut">
              <a:rPr lang="en-GB" smtClean="0"/>
              <a:pPr/>
              <a:t>06/06/2020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206538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1A5757-DC09-47E8-838D-EB379B7C30DC}" type="datetimeFigureOut">
              <a:rPr lang="en-GB" smtClean="0"/>
              <a:pPr/>
              <a:t>06/06/2020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43789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1A5757-DC09-47E8-838D-EB379B7C30DC}" type="datetimeFigureOut">
              <a:rPr lang="en-GB" smtClean="0"/>
              <a:pPr/>
              <a:t>06/06/2020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297254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A5757-DC09-47E8-838D-EB379B7C30DC}" type="datetimeFigureOut">
              <a:rPr lang="en-GB" smtClean="0"/>
              <a:pPr/>
              <a:t>06/06/2020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294543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A5757-DC09-47E8-838D-EB379B7C30DC}" type="datetimeFigureOut">
              <a:rPr lang="en-GB" smtClean="0"/>
              <a:pPr/>
              <a:t>06/06/2020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3088319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A5757-DC09-47E8-838D-EB379B7C30DC}" type="datetimeFigureOut">
              <a:rPr lang="en-GB" smtClean="0"/>
              <a:pPr/>
              <a:t>06/06/2020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112606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A5757-DC09-47E8-838D-EB379B7C30DC}" type="datetimeFigureOut">
              <a:rPr lang="en-GB" smtClean="0"/>
              <a:pPr/>
              <a:t>06/06/2020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D9E95-BFE5-40A8-A0B0-C1CED01DDE71}" type="slidenum">
              <a:rPr lang="en-GB" smtClean="0"/>
              <a:pPr/>
              <a:t>‹#›</a:t>
            </a:fld>
            <a:endParaRPr lang="en-GB"/>
          </a:p>
        </p:txBody>
      </p:sp>
    </p:spTree>
    <p:extLst>
      <p:ext uri="{BB962C8B-B14F-4D97-AF65-F5344CB8AC3E}">
        <p14:creationId xmlns:p14="http://schemas.microsoft.com/office/powerpoint/2010/main" val="1828761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493239" y="1592796"/>
            <a:ext cx="3312284" cy="2707408"/>
          </a:xfrm>
          <a:prstGeom prst="rect">
            <a:avLst/>
          </a:prstGeom>
          <a:noFill/>
        </p:spPr>
        <p:txBody>
          <a:bodyPr wrap="square" rtlCol="0">
            <a:spAutoFit/>
          </a:bodyPr>
          <a:lstStyle/>
          <a:p>
            <a:pPr marL="0" indent="0" algn="ctr">
              <a:buNone/>
            </a:pPr>
            <a:r>
              <a:rPr lang="en-GB" sz="1500" b="1" dirty="0">
                <a:solidFill>
                  <a:srgbClr val="FF0000"/>
                </a:solidFill>
              </a:rPr>
              <a:t>Science - Year </a:t>
            </a:r>
            <a:r>
              <a:rPr lang="en-GB" sz="1500" b="1" dirty="0" smtClean="0">
                <a:solidFill>
                  <a:srgbClr val="FF0000"/>
                </a:solidFill>
              </a:rPr>
              <a:t>3</a:t>
            </a:r>
            <a:endParaRPr lang="en-GB" sz="1500" b="1" dirty="0">
              <a:solidFill>
                <a:srgbClr val="FF0000"/>
              </a:solidFill>
            </a:endParaRPr>
          </a:p>
          <a:p>
            <a:pPr marL="0" indent="0" algn="ctr">
              <a:buNone/>
            </a:pPr>
            <a:endParaRPr lang="en-GB" sz="1350" dirty="0"/>
          </a:p>
          <a:p>
            <a:pPr marL="0" indent="0" algn="ctr">
              <a:buNone/>
            </a:pPr>
            <a:r>
              <a:rPr lang="en-GB" sz="1350" dirty="0"/>
              <a:t>Animals incl. Humans – Block </a:t>
            </a:r>
            <a:r>
              <a:rPr lang="en-GB" sz="1350" dirty="0" smtClean="0"/>
              <a:t>3AH</a:t>
            </a:r>
            <a:endParaRPr lang="en-GB" sz="1350" dirty="0"/>
          </a:p>
          <a:p>
            <a:pPr marL="0" indent="0" algn="ctr">
              <a:buNone/>
            </a:pPr>
            <a:endParaRPr lang="en-GB" sz="1350" dirty="0"/>
          </a:p>
          <a:p>
            <a:pPr marL="0" indent="0" algn="ctr">
              <a:buNone/>
            </a:pPr>
            <a:r>
              <a:rPr lang="en-GB" b="1" dirty="0" smtClean="0"/>
              <a:t>Keeping Healthy</a:t>
            </a:r>
            <a:endParaRPr lang="en-GB" sz="1350" dirty="0"/>
          </a:p>
          <a:p>
            <a:pPr marL="0" indent="0" algn="ctr">
              <a:buNone/>
            </a:pPr>
            <a:endParaRPr lang="en-GB" sz="1350" dirty="0"/>
          </a:p>
          <a:p>
            <a:pPr marL="0" indent="0" algn="ctr">
              <a:buNone/>
            </a:pPr>
            <a:r>
              <a:rPr lang="en-GB" sz="1350" dirty="0"/>
              <a:t>Session </a:t>
            </a:r>
            <a:r>
              <a:rPr lang="en-GB" sz="1350" dirty="0" smtClean="0"/>
              <a:t>2</a:t>
            </a:r>
            <a:endParaRPr lang="en-GB" sz="1350" dirty="0"/>
          </a:p>
          <a:p>
            <a:pPr marL="0" indent="0" algn="ctr">
              <a:buNone/>
            </a:pPr>
            <a:r>
              <a:rPr lang="en-GB" sz="1350" b="1" dirty="0" smtClean="0"/>
              <a:t>PowerPoint</a:t>
            </a:r>
            <a:endParaRPr lang="en-GB" sz="1350" b="1" dirty="0"/>
          </a:p>
        </p:txBody>
      </p:sp>
      <p:sp>
        <p:nvSpPr>
          <p:cNvPr id="5" name="TextBox 4"/>
          <p:cNvSpPr txBox="1"/>
          <p:nvPr/>
        </p:nvSpPr>
        <p:spPr>
          <a:xfrm>
            <a:off x="3311905" y="6206148"/>
            <a:ext cx="5674951" cy="369332"/>
          </a:xfrm>
          <a:prstGeom prst="rect">
            <a:avLst/>
          </a:prstGeom>
          <a:noFill/>
        </p:spPr>
        <p:txBody>
          <a:bodyPr wrap="none" rtlCol="0">
            <a:spAutoFit/>
          </a:bodyPr>
          <a:lstStyle/>
          <a:p>
            <a:r>
              <a:rPr lang="en-GB" sz="900" dirty="0"/>
              <a:t>© Original resource copyright Hamilton Trust, who give permission for it to be adapted as wished by individual users.</a:t>
            </a:r>
          </a:p>
          <a:p>
            <a:r>
              <a:rPr lang="en-GB" sz="900" dirty="0"/>
              <a:t>We refer you to our warning, at the foot of the block overview, about links to other websites.</a:t>
            </a:r>
          </a:p>
        </p:txBody>
      </p:sp>
    </p:spTree>
    <p:extLst>
      <p:ext uri="{BB962C8B-B14F-4D97-AF65-F5344CB8AC3E}">
        <p14:creationId xmlns:p14="http://schemas.microsoft.com/office/powerpoint/2010/main" val="2552280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943" y="304799"/>
            <a:ext cx="6908800" cy="707886"/>
          </a:xfrm>
          <a:prstGeom prst="rect">
            <a:avLst/>
          </a:prstGeom>
          <a:noFill/>
        </p:spPr>
        <p:txBody>
          <a:bodyPr wrap="square" rtlCol="0">
            <a:spAutoFit/>
          </a:bodyPr>
          <a:lstStyle/>
          <a:p>
            <a:r>
              <a:rPr lang="en-GB" sz="4000" b="1" dirty="0" smtClean="0"/>
              <a:t>Let’s recap on what we know</a:t>
            </a:r>
            <a:endParaRPr lang="en-GB" sz="4000" b="1" dirty="0"/>
          </a:p>
        </p:txBody>
      </p:sp>
      <p:pic>
        <p:nvPicPr>
          <p:cNvPr id="4" name="Picture 4" descr="http://lemonmastercleanse.com/wp-content/uploads/2014/08/Fruits-and-Vegetab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2629" y="1249478"/>
            <a:ext cx="3563257" cy="20162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10400" y="320187"/>
            <a:ext cx="5355772" cy="1384995"/>
          </a:xfrm>
          <a:prstGeom prst="rect">
            <a:avLst/>
          </a:prstGeom>
          <a:noFill/>
        </p:spPr>
        <p:txBody>
          <a:bodyPr wrap="square" rtlCol="0">
            <a:spAutoFit/>
          </a:bodyPr>
          <a:lstStyle/>
          <a:p>
            <a:r>
              <a:rPr lang="en-GB" sz="2800" dirty="0" smtClean="0"/>
              <a:t>Which foods are packed with vitamins that help us fight germs and stay healthy?</a:t>
            </a:r>
            <a:endParaRPr lang="en-GB" sz="2800" dirty="0"/>
          </a:p>
        </p:txBody>
      </p:sp>
      <p:sp>
        <p:nvSpPr>
          <p:cNvPr id="5" name="TextBox 4"/>
          <p:cNvSpPr txBox="1"/>
          <p:nvPr/>
        </p:nvSpPr>
        <p:spPr>
          <a:xfrm>
            <a:off x="449943" y="1249478"/>
            <a:ext cx="6139543" cy="1384995"/>
          </a:xfrm>
          <a:prstGeom prst="rect">
            <a:avLst/>
          </a:prstGeom>
          <a:noFill/>
        </p:spPr>
        <p:txBody>
          <a:bodyPr wrap="square" rtlCol="0">
            <a:spAutoFit/>
          </a:bodyPr>
          <a:lstStyle/>
          <a:p>
            <a:r>
              <a:rPr lang="en-GB" sz="2800" dirty="0" smtClean="0"/>
              <a:t>Which foods help our bodies to repair themselves after an injury and help muscles to grow?</a:t>
            </a:r>
            <a:endParaRPr lang="en-GB" sz="2800" dirty="0"/>
          </a:p>
        </p:txBody>
      </p:sp>
      <p:pic>
        <p:nvPicPr>
          <p:cNvPr id="6" name="Picture 16" descr="http://www.clemson.edu/centers-institutes/sullivan/ourservices/patients/nutrition101/Protein/prote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5092" y="2288024"/>
            <a:ext cx="2877615" cy="19553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9943" y="2871266"/>
            <a:ext cx="2525485" cy="954107"/>
          </a:xfrm>
          <a:prstGeom prst="rect">
            <a:avLst/>
          </a:prstGeom>
          <a:noFill/>
        </p:spPr>
        <p:txBody>
          <a:bodyPr wrap="square" rtlCol="0">
            <a:spAutoFit/>
          </a:bodyPr>
          <a:lstStyle/>
          <a:p>
            <a:r>
              <a:rPr lang="en-GB" sz="2800" dirty="0" smtClean="0"/>
              <a:t>These foods are rich in …</a:t>
            </a:r>
            <a:endParaRPr lang="en-GB" sz="2800" dirty="0"/>
          </a:p>
        </p:txBody>
      </p:sp>
      <p:sp>
        <p:nvSpPr>
          <p:cNvPr id="8" name="TextBox 7"/>
          <p:cNvSpPr txBox="1"/>
          <p:nvPr/>
        </p:nvSpPr>
        <p:spPr>
          <a:xfrm>
            <a:off x="2641600" y="4804895"/>
            <a:ext cx="5094515" cy="954107"/>
          </a:xfrm>
          <a:prstGeom prst="rect">
            <a:avLst/>
          </a:prstGeom>
          <a:noFill/>
        </p:spPr>
        <p:txBody>
          <a:bodyPr wrap="square" rtlCol="0">
            <a:spAutoFit/>
          </a:bodyPr>
          <a:lstStyle/>
          <a:p>
            <a:r>
              <a:rPr lang="en-GB" sz="2800" dirty="0" smtClean="0"/>
              <a:t>Which foods give us steady energy and keep us feeling full?</a:t>
            </a:r>
            <a:endParaRPr lang="en-GB" sz="2800" dirty="0"/>
          </a:p>
        </p:txBody>
      </p:sp>
      <p:pic>
        <p:nvPicPr>
          <p:cNvPr id="9" name="Picture 2" descr="http://www.med-health.net/images/10437344/image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8743" y="3875604"/>
            <a:ext cx="4317643" cy="17990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57600" y="6058884"/>
            <a:ext cx="4078515" cy="523220"/>
          </a:xfrm>
          <a:prstGeom prst="rect">
            <a:avLst/>
          </a:prstGeom>
          <a:noFill/>
        </p:spPr>
        <p:txBody>
          <a:bodyPr wrap="square" rtlCol="0">
            <a:spAutoFit/>
          </a:bodyPr>
          <a:lstStyle/>
          <a:p>
            <a:r>
              <a:rPr lang="en-GB" sz="2800" dirty="0" smtClean="0"/>
              <a:t>These foods are called …</a:t>
            </a:r>
            <a:endParaRPr lang="en-GB" sz="2800" dirty="0"/>
          </a:p>
        </p:txBody>
      </p:sp>
      <p:sp>
        <p:nvSpPr>
          <p:cNvPr id="11" name="TextBox 10"/>
          <p:cNvSpPr txBox="1"/>
          <p:nvPr/>
        </p:nvSpPr>
        <p:spPr>
          <a:xfrm>
            <a:off x="7736115" y="6058884"/>
            <a:ext cx="3940271" cy="523220"/>
          </a:xfrm>
          <a:prstGeom prst="rect">
            <a:avLst/>
          </a:prstGeom>
          <a:noFill/>
        </p:spPr>
        <p:txBody>
          <a:bodyPr wrap="square" rtlCol="0">
            <a:spAutoFit/>
          </a:bodyPr>
          <a:lstStyle/>
          <a:p>
            <a:r>
              <a:rPr lang="en-GB" sz="2800" b="1" dirty="0" smtClean="0"/>
              <a:t>Carbohydrates</a:t>
            </a:r>
            <a:endParaRPr lang="en-GB" sz="2800" b="1" dirty="0"/>
          </a:p>
        </p:txBody>
      </p:sp>
      <p:sp>
        <p:nvSpPr>
          <p:cNvPr id="12" name="TextBox 11"/>
          <p:cNvSpPr txBox="1"/>
          <p:nvPr/>
        </p:nvSpPr>
        <p:spPr>
          <a:xfrm>
            <a:off x="1364343" y="3875604"/>
            <a:ext cx="1959428" cy="523220"/>
          </a:xfrm>
          <a:prstGeom prst="rect">
            <a:avLst/>
          </a:prstGeom>
          <a:noFill/>
        </p:spPr>
        <p:txBody>
          <a:bodyPr wrap="square" rtlCol="0">
            <a:spAutoFit/>
          </a:bodyPr>
          <a:lstStyle/>
          <a:p>
            <a:r>
              <a:rPr lang="en-GB" sz="2800" b="1" dirty="0" smtClean="0"/>
              <a:t>Protein</a:t>
            </a:r>
            <a:endParaRPr lang="en-GB" sz="2800" b="1" dirty="0"/>
          </a:p>
        </p:txBody>
      </p:sp>
    </p:spTree>
    <p:extLst>
      <p:ext uri="{BB962C8B-B14F-4D97-AF65-F5344CB8AC3E}">
        <p14:creationId xmlns:p14="http://schemas.microsoft.com/office/powerpoint/2010/main" val="16036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www.healthyeating.org/portals/0/Gallery/Album/Milk-Dairy/dairy_foods_milk_chese_yogurt_no_backgrou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1894" y="1804450"/>
            <a:ext cx="2687190" cy="23402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7367" y="2330094"/>
            <a:ext cx="3424009" cy="523220"/>
          </a:xfrm>
          <a:prstGeom prst="rect">
            <a:avLst/>
          </a:prstGeom>
          <a:noFill/>
        </p:spPr>
        <p:txBody>
          <a:bodyPr wrap="square" rtlCol="0">
            <a:spAutoFit/>
          </a:bodyPr>
          <a:lstStyle/>
          <a:p>
            <a:r>
              <a:rPr lang="en-GB" sz="2800" dirty="0" smtClean="0"/>
              <a:t>This group is called …</a:t>
            </a:r>
            <a:endParaRPr lang="en-GB" sz="2800" dirty="0"/>
          </a:p>
        </p:txBody>
      </p:sp>
      <p:sp>
        <p:nvSpPr>
          <p:cNvPr id="5" name="TextBox 4"/>
          <p:cNvSpPr txBox="1"/>
          <p:nvPr/>
        </p:nvSpPr>
        <p:spPr>
          <a:xfrm>
            <a:off x="1473200" y="3617162"/>
            <a:ext cx="2088694" cy="523220"/>
          </a:xfrm>
          <a:prstGeom prst="rect">
            <a:avLst/>
          </a:prstGeom>
          <a:noFill/>
        </p:spPr>
        <p:txBody>
          <a:bodyPr wrap="square" rtlCol="0">
            <a:spAutoFit/>
          </a:bodyPr>
          <a:lstStyle/>
          <a:p>
            <a:r>
              <a:rPr lang="en-GB" sz="2800" b="1" dirty="0" smtClean="0"/>
              <a:t>Dairy foods</a:t>
            </a:r>
            <a:endParaRPr lang="en-GB" sz="2800" b="1" dirty="0"/>
          </a:p>
        </p:txBody>
      </p:sp>
      <p:sp>
        <p:nvSpPr>
          <p:cNvPr id="6" name="TextBox 5"/>
          <p:cNvSpPr txBox="1"/>
          <p:nvPr/>
        </p:nvSpPr>
        <p:spPr>
          <a:xfrm>
            <a:off x="6426421" y="2536752"/>
            <a:ext cx="5573485" cy="1815882"/>
          </a:xfrm>
          <a:prstGeom prst="rect">
            <a:avLst/>
          </a:prstGeom>
          <a:noFill/>
        </p:spPr>
        <p:txBody>
          <a:bodyPr wrap="square" rtlCol="0">
            <a:spAutoFit/>
          </a:bodyPr>
          <a:lstStyle/>
          <a:p>
            <a:r>
              <a:rPr lang="en-GB" sz="2800" dirty="0" smtClean="0"/>
              <a:t>Which group of foods can cause health problems like weight gain, diabetes and heart disease if we eat too much?</a:t>
            </a:r>
            <a:endParaRPr lang="en-GB" sz="2800" dirty="0"/>
          </a:p>
        </p:txBody>
      </p:sp>
      <p:sp>
        <p:nvSpPr>
          <p:cNvPr id="2" name="TextBox 1"/>
          <p:cNvSpPr txBox="1"/>
          <p:nvPr/>
        </p:nvSpPr>
        <p:spPr>
          <a:xfrm>
            <a:off x="1161144" y="812800"/>
            <a:ext cx="6487885" cy="954107"/>
          </a:xfrm>
          <a:prstGeom prst="rect">
            <a:avLst/>
          </a:prstGeom>
          <a:noFill/>
        </p:spPr>
        <p:txBody>
          <a:bodyPr wrap="square" rtlCol="0">
            <a:spAutoFit/>
          </a:bodyPr>
          <a:lstStyle/>
          <a:p>
            <a:r>
              <a:rPr lang="en-GB" sz="2800" dirty="0" smtClean="0"/>
              <a:t>Which foods contain calcium to give us strong bones and teeth?</a:t>
            </a:r>
            <a:endParaRPr lang="en-GB" sz="2800" dirty="0"/>
          </a:p>
        </p:txBody>
      </p:sp>
      <p:pic>
        <p:nvPicPr>
          <p:cNvPr id="7" name="Picture 18" descr="http://www.belfasttrust.hscni.net/images/fa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1707" y="4052593"/>
            <a:ext cx="2704922" cy="25465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67200" y="5036457"/>
            <a:ext cx="4151086" cy="523220"/>
          </a:xfrm>
          <a:prstGeom prst="rect">
            <a:avLst/>
          </a:prstGeom>
          <a:noFill/>
        </p:spPr>
        <p:txBody>
          <a:bodyPr wrap="square" rtlCol="0">
            <a:spAutoFit/>
          </a:bodyPr>
          <a:lstStyle/>
          <a:p>
            <a:r>
              <a:rPr lang="en-GB" sz="2800" dirty="0" smtClean="0"/>
              <a:t>This group is called …</a:t>
            </a:r>
            <a:endParaRPr lang="en-GB" sz="2800" dirty="0"/>
          </a:p>
        </p:txBody>
      </p:sp>
      <p:sp>
        <p:nvSpPr>
          <p:cNvPr id="9" name="TextBox 8"/>
          <p:cNvSpPr txBox="1"/>
          <p:nvPr/>
        </p:nvSpPr>
        <p:spPr>
          <a:xfrm>
            <a:off x="5646057" y="5834743"/>
            <a:ext cx="2772229" cy="523220"/>
          </a:xfrm>
          <a:prstGeom prst="rect">
            <a:avLst/>
          </a:prstGeom>
          <a:noFill/>
        </p:spPr>
        <p:txBody>
          <a:bodyPr wrap="square" rtlCol="0">
            <a:spAutoFit/>
          </a:bodyPr>
          <a:lstStyle/>
          <a:p>
            <a:r>
              <a:rPr lang="en-GB" sz="2800" b="1" dirty="0" smtClean="0"/>
              <a:t>Sugars and fats</a:t>
            </a:r>
            <a:endParaRPr lang="en-GB" sz="2800" b="1" dirty="0"/>
          </a:p>
        </p:txBody>
      </p:sp>
    </p:spTree>
    <p:extLst>
      <p:ext uri="{BB962C8B-B14F-4D97-AF65-F5344CB8AC3E}">
        <p14:creationId xmlns:p14="http://schemas.microsoft.com/office/powerpoint/2010/main" val="178966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dietplan.co.uk/media/images/resources/media/healthyea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4101" y="711426"/>
            <a:ext cx="5446941" cy="54469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8422689">
            <a:off x="5146664" y="1517477"/>
            <a:ext cx="2249714" cy="461665"/>
          </a:xfrm>
          <a:prstGeom prst="rect">
            <a:avLst/>
          </a:prstGeom>
          <a:noFill/>
        </p:spPr>
        <p:txBody>
          <a:bodyPr wrap="square" rtlCol="0">
            <a:spAutoFit/>
          </a:bodyPr>
          <a:lstStyle/>
          <a:p>
            <a:r>
              <a:rPr lang="en-GB" sz="2400" b="1" dirty="0" smtClean="0"/>
              <a:t>Carbohydrates</a:t>
            </a:r>
            <a:endParaRPr lang="en-GB" sz="2400" b="1" dirty="0"/>
          </a:p>
        </p:txBody>
      </p:sp>
      <p:sp>
        <p:nvSpPr>
          <p:cNvPr id="4" name="TextBox 3"/>
          <p:cNvSpPr txBox="1"/>
          <p:nvPr/>
        </p:nvSpPr>
        <p:spPr>
          <a:xfrm rot="2822835">
            <a:off x="9288697" y="1517478"/>
            <a:ext cx="2772228" cy="461665"/>
          </a:xfrm>
          <a:prstGeom prst="rect">
            <a:avLst/>
          </a:prstGeom>
          <a:noFill/>
        </p:spPr>
        <p:txBody>
          <a:bodyPr wrap="square" rtlCol="0">
            <a:spAutoFit/>
          </a:bodyPr>
          <a:lstStyle/>
          <a:p>
            <a:r>
              <a:rPr lang="en-GB" sz="2400" b="1" dirty="0" smtClean="0"/>
              <a:t>Fruit and Vegetables</a:t>
            </a:r>
            <a:endParaRPr lang="en-GB" sz="2400" b="1" dirty="0"/>
          </a:p>
        </p:txBody>
      </p:sp>
      <p:sp>
        <p:nvSpPr>
          <p:cNvPr id="5" name="TextBox 4"/>
          <p:cNvSpPr txBox="1"/>
          <p:nvPr/>
        </p:nvSpPr>
        <p:spPr>
          <a:xfrm rot="18888234">
            <a:off x="9784047" y="5236063"/>
            <a:ext cx="928914" cy="464457"/>
          </a:xfrm>
          <a:prstGeom prst="rect">
            <a:avLst/>
          </a:prstGeom>
          <a:noFill/>
        </p:spPr>
        <p:txBody>
          <a:bodyPr wrap="square" rtlCol="0">
            <a:spAutoFit/>
          </a:bodyPr>
          <a:lstStyle/>
          <a:p>
            <a:r>
              <a:rPr lang="en-GB" sz="2400" b="1" dirty="0" smtClean="0"/>
              <a:t>Dairy</a:t>
            </a:r>
            <a:endParaRPr lang="en-GB" sz="2400" b="1" dirty="0"/>
          </a:p>
        </p:txBody>
      </p:sp>
      <p:sp>
        <p:nvSpPr>
          <p:cNvPr id="6" name="TextBox 5"/>
          <p:cNvSpPr txBox="1"/>
          <p:nvPr/>
        </p:nvSpPr>
        <p:spPr>
          <a:xfrm rot="2732096">
            <a:off x="5731903" y="5123541"/>
            <a:ext cx="1248229" cy="461665"/>
          </a:xfrm>
          <a:prstGeom prst="rect">
            <a:avLst/>
          </a:prstGeom>
          <a:noFill/>
        </p:spPr>
        <p:txBody>
          <a:bodyPr wrap="square" rtlCol="0">
            <a:spAutoFit/>
          </a:bodyPr>
          <a:lstStyle/>
          <a:p>
            <a:r>
              <a:rPr lang="en-GB" sz="2400" b="1" dirty="0" smtClean="0"/>
              <a:t>Proteins</a:t>
            </a:r>
            <a:endParaRPr lang="en-GB" sz="2400" b="1" dirty="0"/>
          </a:p>
        </p:txBody>
      </p:sp>
      <p:sp>
        <p:nvSpPr>
          <p:cNvPr id="7" name="TextBox 6"/>
          <p:cNvSpPr txBox="1"/>
          <p:nvPr/>
        </p:nvSpPr>
        <p:spPr>
          <a:xfrm>
            <a:off x="7159276" y="5919005"/>
            <a:ext cx="1732690" cy="830997"/>
          </a:xfrm>
          <a:prstGeom prst="rect">
            <a:avLst/>
          </a:prstGeom>
          <a:noFill/>
        </p:spPr>
        <p:txBody>
          <a:bodyPr wrap="square" rtlCol="0">
            <a:spAutoFit/>
          </a:bodyPr>
          <a:lstStyle/>
          <a:p>
            <a:pPr algn="ctr"/>
            <a:r>
              <a:rPr lang="en-GB" sz="2400" b="1" dirty="0" smtClean="0"/>
              <a:t>Sugars</a:t>
            </a:r>
          </a:p>
          <a:p>
            <a:pPr algn="ctr"/>
            <a:r>
              <a:rPr lang="en-GB" sz="2400" b="1" dirty="0" smtClean="0"/>
              <a:t>And fats</a:t>
            </a:r>
            <a:endParaRPr lang="en-GB" sz="2400" b="1" dirty="0"/>
          </a:p>
        </p:txBody>
      </p:sp>
      <p:cxnSp>
        <p:nvCxnSpPr>
          <p:cNvPr id="9" name="Straight Connector 8"/>
          <p:cNvCxnSpPr/>
          <p:nvPr/>
        </p:nvCxnSpPr>
        <p:spPr>
          <a:xfrm>
            <a:off x="8477571" y="499649"/>
            <a:ext cx="0" cy="2935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77571" y="3434897"/>
            <a:ext cx="2553286" cy="1540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754101" y="3434897"/>
            <a:ext cx="2723470" cy="111548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9142" y="457335"/>
            <a:ext cx="3083473" cy="1077218"/>
          </a:xfrm>
          <a:prstGeom prst="rect">
            <a:avLst/>
          </a:prstGeom>
          <a:noFill/>
        </p:spPr>
        <p:txBody>
          <a:bodyPr wrap="square" rtlCol="0">
            <a:spAutoFit/>
          </a:bodyPr>
          <a:lstStyle/>
          <a:p>
            <a:r>
              <a:rPr lang="en-GB" sz="3200" b="1" dirty="0" smtClean="0"/>
              <a:t>What is a balanced diet?</a:t>
            </a:r>
            <a:endParaRPr lang="en-GB" sz="3200" b="1" dirty="0"/>
          </a:p>
        </p:txBody>
      </p:sp>
      <p:sp>
        <p:nvSpPr>
          <p:cNvPr id="17" name="TextBox 16"/>
          <p:cNvSpPr txBox="1"/>
          <p:nvPr/>
        </p:nvSpPr>
        <p:spPr>
          <a:xfrm>
            <a:off x="519142" y="2220686"/>
            <a:ext cx="5033617" cy="3231654"/>
          </a:xfrm>
          <a:prstGeom prst="rect">
            <a:avLst/>
          </a:prstGeom>
          <a:noFill/>
        </p:spPr>
        <p:txBody>
          <a:bodyPr wrap="square" rtlCol="0">
            <a:spAutoFit/>
          </a:bodyPr>
          <a:lstStyle/>
          <a:p>
            <a:r>
              <a:rPr lang="en-GB" sz="2800" dirty="0" smtClean="0"/>
              <a:t>Imagine everything you eat divided into 3 equal groups</a:t>
            </a:r>
          </a:p>
          <a:p>
            <a:r>
              <a:rPr lang="en-GB" sz="2800" dirty="0" smtClean="0"/>
              <a:t> </a:t>
            </a:r>
          </a:p>
          <a:p>
            <a:pPr marL="457200" indent="-457200">
              <a:buFont typeface="Arial" panose="020B0604020202020204" pitchFamily="34" charset="0"/>
              <a:buChar char="•"/>
            </a:pPr>
            <a:r>
              <a:rPr lang="en-GB" sz="2400" dirty="0" smtClean="0"/>
              <a:t>One third should be carbohydrates</a:t>
            </a:r>
          </a:p>
          <a:p>
            <a:pPr marL="457200" indent="-457200">
              <a:buFont typeface="Arial" panose="020B0604020202020204" pitchFamily="34" charset="0"/>
              <a:buChar char="•"/>
            </a:pPr>
            <a:r>
              <a:rPr lang="en-GB" sz="2400" dirty="0" smtClean="0"/>
              <a:t>One third should be fruit and vegetables</a:t>
            </a:r>
          </a:p>
          <a:p>
            <a:pPr marL="457200" indent="-457200">
              <a:buFont typeface="Arial" panose="020B0604020202020204" pitchFamily="34" charset="0"/>
              <a:buChar char="•"/>
            </a:pPr>
            <a:r>
              <a:rPr lang="en-GB" sz="2400" dirty="0" smtClean="0"/>
              <a:t>One third should be proteins, dairy, fats and sugars combined </a:t>
            </a:r>
            <a:endParaRPr lang="en-GB" sz="2400" dirty="0"/>
          </a:p>
        </p:txBody>
      </p:sp>
      <p:sp>
        <p:nvSpPr>
          <p:cNvPr id="18" name="TextBox 17"/>
          <p:cNvSpPr txBox="1"/>
          <p:nvPr/>
        </p:nvSpPr>
        <p:spPr>
          <a:xfrm>
            <a:off x="334851" y="5718220"/>
            <a:ext cx="5666704" cy="954107"/>
          </a:xfrm>
          <a:prstGeom prst="rect">
            <a:avLst/>
          </a:prstGeom>
          <a:noFill/>
        </p:spPr>
        <p:txBody>
          <a:bodyPr wrap="square" rtlCol="0">
            <a:spAutoFit/>
          </a:bodyPr>
          <a:lstStyle/>
          <a:p>
            <a:r>
              <a:rPr lang="en-GB" sz="2800" dirty="0" smtClean="0"/>
              <a:t>Sugars and fats should be a very small proportion of a balanced diet </a:t>
            </a:r>
            <a:endParaRPr lang="en-GB" sz="2800" dirty="0"/>
          </a:p>
        </p:txBody>
      </p:sp>
    </p:spTree>
    <p:extLst>
      <p:ext uri="{BB962C8B-B14F-4D97-AF65-F5344CB8AC3E}">
        <p14:creationId xmlns:p14="http://schemas.microsoft.com/office/powerpoint/2010/main" val="3617135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8777" y="953559"/>
            <a:ext cx="7340967" cy="51918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1" y="450760"/>
            <a:ext cx="4108360" cy="584775"/>
          </a:xfrm>
          <a:prstGeom prst="rect">
            <a:avLst/>
          </a:prstGeom>
          <a:noFill/>
        </p:spPr>
        <p:txBody>
          <a:bodyPr wrap="square" rtlCol="0">
            <a:spAutoFit/>
          </a:bodyPr>
          <a:lstStyle/>
          <a:p>
            <a:pPr algn="ctr"/>
            <a:r>
              <a:rPr lang="en-GB" sz="3200" b="1" dirty="0" smtClean="0"/>
              <a:t>The </a:t>
            </a:r>
            <a:r>
              <a:rPr lang="en-GB" sz="3200" b="1" dirty="0" err="1" smtClean="0"/>
              <a:t>Eatwell</a:t>
            </a:r>
            <a:r>
              <a:rPr lang="en-GB" sz="3200" b="1" dirty="0" smtClean="0"/>
              <a:t> Plate</a:t>
            </a:r>
            <a:endParaRPr lang="en-GB" sz="3200" b="1" dirty="0"/>
          </a:p>
        </p:txBody>
      </p:sp>
      <p:sp>
        <p:nvSpPr>
          <p:cNvPr id="3" name="TextBox 2"/>
          <p:cNvSpPr txBox="1"/>
          <p:nvPr/>
        </p:nvSpPr>
        <p:spPr>
          <a:xfrm>
            <a:off x="7469745" y="450760"/>
            <a:ext cx="4481849" cy="2246769"/>
          </a:xfrm>
          <a:prstGeom prst="rect">
            <a:avLst/>
          </a:prstGeom>
          <a:noFill/>
        </p:spPr>
        <p:txBody>
          <a:bodyPr wrap="square" rtlCol="0">
            <a:spAutoFit/>
          </a:bodyPr>
          <a:lstStyle/>
          <a:p>
            <a:r>
              <a:rPr lang="en-GB" sz="2800" dirty="0" smtClean="0"/>
              <a:t>This is a simple idea to help us know what proportion of each group of foods we should eat to stay healthy.</a:t>
            </a:r>
          </a:p>
          <a:p>
            <a:r>
              <a:rPr lang="en-GB" sz="2800" dirty="0" smtClean="0"/>
              <a:t>It is called The </a:t>
            </a:r>
            <a:r>
              <a:rPr lang="en-GB" sz="2800" dirty="0" err="1" smtClean="0"/>
              <a:t>Eatwell</a:t>
            </a:r>
            <a:r>
              <a:rPr lang="en-GB" sz="2800" dirty="0" smtClean="0"/>
              <a:t> Plate.</a:t>
            </a:r>
            <a:endParaRPr lang="en-GB" sz="2800" dirty="0"/>
          </a:p>
        </p:txBody>
      </p:sp>
      <p:sp>
        <p:nvSpPr>
          <p:cNvPr id="4" name="TextBox 3"/>
          <p:cNvSpPr txBox="1"/>
          <p:nvPr/>
        </p:nvSpPr>
        <p:spPr>
          <a:xfrm>
            <a:off x="7411790" y="2881364"/>
            <a:ext cx="4597758" cy="3601349"/>
          </a:xfrm>
          <a:prstGeom prst="rect">
            <a:avLst/>
          </a:prstGeom>
          <a:noFill/>
        </p:spPr>
        <p:txBody>
          <a:bodyPr wrap="square" rtlCol="0">
            <a:spAutoFit/>
          </a:bodyPr>
          <a:lstStyle/>
          <a:p>
            <a:r>
              <a:rPr lang="en-GB" sz="2800" dirty="0" smtClean="0"/>
              <a:t>It would be good for each team of researchers to create an </a:t>
            </a:r>
            <a:r>
              <a:rPr lang="en-GB" sz="2800" dirty="0" err="1" smtClean="0"/>
              <a:t>Eatwell</a:t>
            </a:r>
            <a:r>
              <a:rPr lang="en-GB" sz="2800" dirty="0" smtClean="0"/>
              <a:t> Plate for their client. </a:t>
            </a:r>
          </a:p>
          <a:p>
            <a:r>
              <a:rPr lang="en-GB" sz="2800" dirty="0" smtClean="0"/>
              <a:t>You will be able to use it to teach your client the importance of eating a healthy, balanced diet.</a:t>
            </a:r>
            <a:endParaRPr lang="en-GB" sz="2800" dirty="0"/>
          </a:p>
        </p:txBody>
      </p:sp>
    </p:spTree>
    <p:extLst>
      <p:ext uri="{BB962C8B-B14F-4D97-AF65-F5344CB8AC3E}">
        <p14:creationId xmlns:p14="http://schemas.microsoft.com/office/powerpoint/2010/main" val="4035637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372" y="463639"/>
            <a:ext cx="9903853" cy="769441"/>
          </a:xfrm>
          <a:prstGeom prst="rect">
            <a:avLst/>
          </a:prstGeom>
          <a:noFill/>
        </p:spPr>
        <p:txBody>
          <a:bodyPr wrap="square" rtlCol="0">
            <a:spAutoFit/>
          </a:bodyPr>
          <a:lstStyle/>
          <a:p>
            <a:r>
              <a:rPr lang="en-GB" sz="4400" dirty="0" smtClean="0"/>
              <a:t>There are 5 main types of food in our diet. </a:t>
            </a:r>
            <a:endParaRPr lang="en-GB" sz="4400" dirty="0"/>
          </a:p>
        </p:txBody>
      </p:sp>
      <p:pic>
        <p:nvPicPr>
          <p:cNvPr id="1026" name="Picture 2" descr="http://www.med-health.net/images/10437344/image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1305540"/>
            <a:ext cx="4317643" cy="17990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emonmastercleanse.com/wp-content/uploads/2014/08/Fruits-and-Vegetab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2625" y="1351078"/>
            <a:ext cx="4027600" cy="22678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healthyeating.org/portals/0/Gallery/Album/Milk-Dairy/dairy_foods_milk_chese_yogurt_no_backgro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694" y="3714826"/>
            <a:ext cx="2687190" cy="234027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Image result for protein food gro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4" descr="Image result for protein food grou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0" name="Picture 16" descr="http://www.clemson.edu/centers-institutes/sullivan/ourservices/patients/nutrition101/Protein/prote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7320" y="3690242"/>
            <a:ext cx="2877615" cy="195537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belfasttrust.hscni.net/images/fat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0679" y="3745874"/>
            <a:ext cx="1711817" cy="21397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01856" y="2829602"/>
            <a:ext cx="2395471" cy="523220"/>
          </a:xfrm>
          <a:prstGeom prst="rect">
            <a:avLst/>
          </a:prstGeom>
          <a:noFill/>
        </p:spPr>
        <p:txBody>
          <a:bodyPr wrap="square" rtlCol="0">
            <a:spAutoFit/>
          </a:bodyPr>
          <a:lstStyle/>
          <a:p>
            <a:r>
              <a:rPr lang="en-GB" sz="2800" b="1" dirty="0" smtClean="0"/>
              <a:t>Carbohydrates</a:t>
            </a:r>
            <a:endParaRPr lang="en-GB" sz="2800" b="1" dirty="0"/>
          </a:p>
        </p:txBody>
      </p:sp>
      <p:sp>
        <p:nvSpPr>
          <p:cNvPr id="8" name="TextBox 7"/>
          <p:cNvSpPr txBox="1"/>
          <p:nvPr/>
        </p:nvSpPr>
        <p:spPr>
          <a:xfrm>
            <a:off x="6170276" y="1725769"/>
            <a:ext cx="1970468" cy="965916"/>
          </a:xfrm>
          <a:prstGeom prst="rect">
            <a:avLst/>
          </a:prstGeom>
          <a:noFill/>
        </p:spPr>
        <p:txBody>
          <a:bodyPr wrap="square" rtlCol="0">
            <a:spAutoFit/>
          </a:bodyPr>
          <a:lstStyle/>
          <a:p>
            <a:r>
              <a:rPr lang="en-GB" sz="2800" b="1" dirty="0" smtClean="0"/>
              <a:t>Fruit and Vegetables</a:t>
            </a:r>
            <a:endParaRPr lang="en-GB" sz="2800" b="1" dirty="0"/>
          </a:p>
        </p:txBody>
      </p:sp>
      <p:sp>
        <p:nvSpPr>
          <p:cNvPr id="9" name="TextBox 8"/>
          <p:cNvSpPr txBox="1"/>
          <p:nvPr/>
        </p:nvSpPr>
        <p:spPr>
          <a:xfrm>
            <a:off x="528517" y="3714826"/>
            <a:ext cx="1080797" cy="953106"/>
          </a:xfrm>
          <a:prstGeom prst="rect">
            <a:avLst/>
          </a:prstGeom>
          <a:noFill/>
        </p:spPr>
        <p:txBody>
          <a:bodyPr wrap="square" rtlCol="0">
            <a:spAutoFit/>
          </a:bodyPr>
          <a:lstStyle/>
          <a:p>
            <a:r>
              <a:rPr lang="en-GB" sz="2800" b="1" dirty="0" smtClean="0"/>
              <a:t>Dairy foods</a:t>
            </a:r>
            <a:endParaRPr lang="en-GB" sz="2800" b="1" dirty="0"/>
          </a:p>
        </p:txBody>
      </p:sp>
      <p:sp>
        <p:nvSpPr>
          <p:cNvPr id="10" name="TextBox 9"/>
          <p:cNvSpPr txBox="1"/>
          <p:nvPr/>
        </p:nvSpPr>
        <p:spPr>
          <a:xfrm>
            <a:off x="5285628" y="5809984"/>
            <a:ext cx="1455313" cy="523220"/>
          </a:xfrm>
          <a:prstGeom prst="rect">
            <a:avLst/>
          </a:prstGeom>
          <a:noFill/>
        </p:spPr>
        <p:txBody>
          <a:bodyPr wrap="square" rtlCol="0">
            <a:spAutoFit/>
          </a:bodyPr>
          <a:lstStyle/>
          <a:p>
            <a:r>
              <a:rPr lang="en-GB" sz="2800" b="1" dirty="0" smtClean="0"/>
              <a:t>Proteins</a:t>
            </a:r>
            <a:endParaRPr lang="en-GB" sz="2800" b="1" dirty="0"/>
          </a:p>
        </p:txBody>
      </p:sp>
      <p:sp>
        <p:nvSpPr>
          <p:cNvPr id="11" name="TextBox 10"/>
          <p:cNvSpPr txBox="1"/>
          <p:nvPr/>
        </p:nvSpPr>
        <p:spPr>
          <a:xfrm>
            <a:off x="8810769" y="6012592"/>
            <a:ext cx="2472743" cy="523220"/>
          </a:xfrm>
          <a:prstGeom prst="rect">
            <a:avLst/>
          </a:prstGeom>
          <a:noFill/>
        </p:spPr>
        <p:txBody>
          <a:bodyPr wrap="square" rtlCol="0">
            <a:spAutoFit/>
          </a:bodyPr>
          <a:lstStyle/>
          <a:p>
            <a:r>
              <a:rPr lang="en-GB" sz="2800" b="1" dirty="0" smtClean="0"/>
              <a:t>Sugars and Fats</a:t>
            </a:r>
            <a:endParaRPr lang="en-GB" sz="2800" b="1" dirty="0"/>
          </a:p>
        </p:txBody>
      </p:sp>
    </p:spTree>
    <p:extLst>
      <p:ext uri="{BB962C8B-B14F-4D97-AF65-F5344CB8AC3E}">
        <p14:creationId xmlns:p14="http://schemas.microsoft.com/office/powerpoint/2010/main" val="3949059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5313" y="888642"/>
            <a:ext cx="9710670" cy="1446550"/>
          </a:xfrm>
          <a:prstGeom prst="rect">
            <a:avLst/>
          </a:prstGeom>
          <a:noFill/>
        </p:spPr>
        <p:txBody>
          <a:bodyPr wrap="square" rtlCol="0">
            <a:spAutoFit/>
          </a:bodyPr>
          <a:lstStyle/>
          <a:p>
            <a:pPr algn="ctr"/>
            <a:r>
              <a:rPr lang="en-GB" sz="4400" dirty="0" smtClean="0"/>
              <a:t>Let’s find out a bit more about each type of food and what it does in our body</a:t>
            </a:r>
            <a:endParaRPr lang="en-GB" sz="4400" dirty="0"/>
          </a:p>
        </p:txBody>
      </p:sp>
      <p:pic>
        <p:nvPicPr>
          <p:cNvPr id="2050" name="Picture 2" descr="http://healthychildnow.com/wp-content/uploads/2009/09/ehow.IndoorExerciseKids-main_Full1-200x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4545" y="2440545"/>
            <a:ext cx="2793686" cy="419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70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ed-health.net/images/10437344/image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8872" y="1064110"/>
            <a:ext cx="7963140" cy="33179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03565" y="553385"/>
            <a:ext cx="3738136" cy="769441"/>
          </a:xfrm>
          <a:prstGeom prst="rect">
            <a:avLst/>
          </a:prstGeom>
          <a:noFill/>
        </p:spPr>
        <p:txBody>
          <a:bodyPr wrap="square" rtlCol="0">
            <a:spAutoFit/>
          </a:bodyPr>
          <a:lstStyle/>
          <a:p>
            <a:r>
              <a:rPr lang="en-GB" sz="4400" b="1" dirty="0" smtClean="0"/>
              <a:t>Carbohydrates</a:t>
            </a:r>
            <a:endParaRPr lang="en-GB" sz="4400" b="1" dirty="0"/>
          </a:p>
        </p:txBody>
      </p:sp>
      <p:pic>
        <p:nvPicPr>
          <p:cNvPr id="3074" name="Picture 2" descr="http://pngimg.com/upload/small/potato_PNG4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9715" y="2281282"/>
            <a:ext cx="2484594" cy="1900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17431" y="4382085"/>
            <a:ext cx="10599313" cy="2246769"/>
          </a:xfrm>
          <a:prstGeom prst="rect">
            <a:avLst/>
          </a:prstGeom>
          <a:noFill/>
        </p:spPr>
        <p:txBody>
          <a:bodyPr wrap="square" rtlCol="0">
            <a:spAutoFit/>
          </a:bodyPr>
          <a:lstStyle/>
          <a:p>
            <a:r>
              <a:rPr lang="en-GB" sz="2800" dirty="0" smtClean="0"/>
              <a:t>This food group includes bread, potatoes, rice, and pasta.  They are the starchy foods that help us feel full after a meal.  </a:t>
            </a:r>
          </a:p>
          <a:p>
            <a:r>
              <a:rPr lang="en-GB" sz="2800" dirty="0" smtClean="0"/>
              <a:t>Carbohydrates give us energy.  They release their energy slowly so they keep us going a long time before we feel hungry again.</a:t>
            </a:r>
          </a:p>
          <a:p>
            <a:endParaRPr lang="en-GB" sz="2800" b="1" dirty="0"/>
          </a:p>
        </p:txBody>
      </p:sp>
    </p:spTree>
    <p:extLst>
      <p:ext uri="{BB962C8B-B14F-4D97-AF65-F5344CB8AC3E}">
        <p14:creationId xmlns:p14="http://schemas.microsoft.com/office/powerpoint/2010/main" val="2832707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lemonmastercleanse.com/wp-content/uploads/2014/08/Fruits-and-Vegetab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4738" y="257557"/>
            <a:ext cx="5048518" cy="28427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99258" y="359404"/>
            <a:ext cx="5486400" cy="769441"/>
          </a:xfrm>
          <a:prstGeom prst="rect">
            <a:avLst/>
          </a:prstGeom>
          <a:noFill/>
        </p:spPr>
        <p:txBody>
          <a:bodyPr wrap="square" rtlCol="0">
            <a:spAutoFit/>
          </a:bodyPr>
          <a:lstStyle/>
          <a:p>
            <a:r>
              <a:rPr lang="en-GB" sz="4400" b="1" dirty="0" smtClean="0"/>
              <a:t>Fruit and Vegetables</a:t>
            </a:r>
            <a:endParaRPr lang="en-GB" sz="4400" b="1" dirty="0"/>
          </a:p>
        </p:txBody>
      </p:sp>
      <p:sp>
        <p:nvSpPr>
          <p:cNvPr id="4" name="TextBox 3"/>
          <p:cNvSpPr txBox="1"/>
          <p:nvPr/>
        </p:nvSpPr>
        <p:spPr>
          <a:xfrm>
            <a:off x="484701" y="1221960"/>
            <a:ext cx="5331854" cy="1815882"/>
          </a:xfrm>
          <a:prstGeom prst="rect">
            <a:avLst/>
          </a:prstGeom>
          <a:noFill/>
        </p:spPr>
        <p:txBody>
          <a:bodyPr wrap="square" rtlCol="0">
            <a:spAutoFit/>
          </a:bodyPr>
          <a:lstStyle/>
          <a:p>
            <a:r>
              <a:rPr lang="en-GB" sz="2800" dirty="0" smtClean="0"/>
              <a:t>We already know that we should eat plenty of these!</a:t>
            </a:r>
          </a:p>
          <a:p>
            <a:r>
              <a:rPr lang="en-GB" sz="2800" dirty="0" smtClean="0"/>
              <a:t>What is the minimum number of portions a day to be healthy?</a:t>
            </a:r>
            <a:endParaRPr lang="en-GB" sz="2800" dirty="0"/>
          </a:p>
        </p:txBody>
      </p:sp>
      <p:sp>
        <p:nvSpPr>
          <p:cNvPr id="5" name="TextBox 4"/>
          <p:cNvSpPr txBox="1"/>
          <p:nvPr/>
        </p:nvSpPr>
        <p:spPr>
          <a:xfrm>
            <a:off x="5406779" y="2581023"/>
            <a:ext cx="1197735" cy="769441"/>
          </a:xfrm>
          <a:prstGeom prst="rect">
            <a:avLst/>
          </a:prstGeom>
          <a:noFill/>
        </p:spPr>
        <p:txBody>
          <a:bodyPr wrap="square" rtlCol="0">
            <a:spAutoFit/>
          </a:bodyPr>
          <a:lstStyle/>
          <a:p>
            <a:r>
              <a:rPr lang="en-GB" sz="4400" dirty="0" smtClean="0"/>
              <a:t>5</a:t>
            </a:r>
            <a:endParaRPr lang="en-GB" sz="4400" dirty="0"/>
          </a:p>
        </p:txBody>
      </p:sp>
      <p:sp>
        <p:nvSpPr>
          <p:cNvPr id="6" name="TextBox 5"/>
          <p:cNvSpPr txBox="1"/>
          <p:nvPr/>
        </p:nvSpPr>
        <p:spPr>
          <a:xfrm>
            <a:off x="484701" y="3293170"/>
            <a:ext cx="11449318" cy="523220"/>
          </a:xfrm>
          <a:prstGeom prst="rect">
            <a:avLst/>
          </a:prstGeom>
          <a:noFill/>
        </p:spPr>
        <p:txBody>
          <a:bodyPr wrap="square" rtlCol="0">
            <a:spAutoFit/>
          </a:bodyPr>
          <a:lstStyle/>
          <a:p>
            <a:r>
              <a:rPr lang="en-GB" sz="2800" dirty="0" smtClean="0"/>
              <a:t>But experts agree that ideally we should eat even more.  Why?</a:t>
            </a:r>
          </a:p>
        </p:txBody>
      </p:sp>
      <p:sp>
        <p:nvSpPr>
          <p:cNvPr id="7" name="TextBox 6"/>
          <p:cNvSpPr txBox="1"/>
          <p:nvPr/>
        </p:nvSpPr>
        <p:spPr>
          <a:xfrm>
            <a:off x="484701" y="3966890"/>
            <a:ext cx="11449318" cy="892552"/>
          </a:xfrm>
          <a:prstGeom prst="rect">
            <a:avLst/>
          </a:prstGeom>
          <a:noFill/>
        </p:spPr>
        <p:txBody>
          <a:bodyPr wrap="square" rtlCol="0">
            <a:spAutoFit/>
          </a:bodyPr>
          <a:lstStyle/>
          <a:p>
            <a:r>
              <a:rPr lang="en-GB" sz="2600" dirty="0" smtClean="0"/>
              <a:t>Fruit and vegetables are packed with vitamins to keep our bodies working well and to help fight off colds and other illnesses. They are also full of fibre.  What is fibre?</a:t>
            </a:r>
            <a:endParaRPr lang="en-GB" sz="2600" dirty="0"/>
          </a:p>
        </p:txBody>
      </p:sp>
      <p:sp>
        <p:nvSpPr>
          <p:cNvPr id="8" name="TextBox 7"/>
          <p:cNvSpPr txBox="1"/>
          <p:nvPr/>
        </p:nvSpPr>
        <p:spPr>
          <a:xfrm>
            <a:off x="420694" y="5285291"/>
            <a:ext cx="11548087" cy="1292662"/>
          </a:xfrm>
          <a:prstGeom prst="rect">
            <a:avLst/>
          </a:prstGeom>
          <a:noFill/>
        </p:spPr>
        <p:txBody>
          <a:bodyPr wrap="square" rtlCol="0">
            <a:spAutoFit/>
          </a:bodyPr>
          <a:lstStyle/>
          <a:p>
            <a:r>
              <a:rPr lang="en-GB" sz="2600" dirty="0" smtClean="0"/>
              <a:t>Fibre is the plant material that passes right through your body and out the other end! It gives bulk to your poo, keeping it soft and easy to pass. It keeps your bowel healthy.</a:t>
            </a:r>
            <a:endParaRPr lang="en-GB" sz="2600" dirty="0"/>
          </a:p>
        </p:txBody>
      </p:sp>
    </p:spTree>
    <p:extLst>
      <p:ext uri="{BB962C8B-B14F-4D97-AF65-F5344CB8AC3E}">
        <p14:creationId xmlns:p14="http://schemas.microsoft.com/office/powerpoint/2010/main" val="24724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4574" y="283010"/>
            <a:ext cx="3245476" cy="769441"/>
          </a:xfrm>
          <a:prstGeom prst="rect">
            <a:avLst/>
          </a:prstGeom>
          <a:noFill/>
        </p:spPr>
        <p:txBody>
          <a:bodyPr wrap="square" rtlCol="0">
            <a:spAutoFit/>
          </a:bodyPr>
          <a:lstStyle/>
          <a:p>
            <a:r>
              <a:rPr lang="en-GB" sz="4400" b="1" dirty="0" smtClean="0"/>
              <a:t>Dairy Foods</a:t>
            </a:r>
            <a:endParaRPr lang="en-GB" sz="4400" b="1" dirty="0"/>
          </a:p>
        </p:txBody>
      </p:sp>
      <p:pic>
        <p:nvPicPr>
          <p:cNvPr id="3" name="Picture 6" descr="http://www.healthyeating.org/portals/0/Gallery/Album/Milk-Dairy/dairy_foods_milk_chese_yogurt_no_backgrou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0050" y="181611"/>
            <a:ext cx="4134118" cy="36003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http://wopeden.com/4723-thickbox_default/sunrise-soya-milk-1-litre-organ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20" y="3782010"/>
            <a:ext cx="2617735" cy="26177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8491" y="1190990"/>
            <a:ext cx="6619741" cy="2554545"/>
          </a:xfrm>
          <a:prstGeom prst="rect">
            <a:avLst/>
          </a:prstGeom>
          <a:noFill/>
        </p:spPr>
        <p:txBody>
          <a:bodyPr wrap="square" rtlCol="0">
            <a:spAutoFit/>
          </a:bodyPr>
          <a:lstStyle/>
          <a:p>
            <a:r>
              <a:rPr lang="en-GB" sz="3200" dirty="0" smtClean="0"/>
              <a:t>Dairy foods are made from milk and include cheese, yogurt and cream.  These foods are rich in a mineral called calcium which will give you strong bones and teeth.</a:t>
            </a:r>
            <a:endParaRPr lang="en-GB" sz="3200" dirty="0"/>
          </a:p>
        </p:txBody>
      </p:sp>
      <p:sp>
        <p:nvSpPr>
          <p:cNvPr id="7" name="TextBox 6"/>
          <p:cNvSpPr txBox="1"/>
          <p:nvPr/>
        </p:nvSpPr>
        <p:spPr>
          <a:xfrm>
            <a:off x="2446985" y="3809050"/>
            <a:ext cx="9337183" cy="1569660"/>
          </a:xfrm>
          <a:prstGeom prst="rect">
            <a:avLst/>
          </a:prstGeom>
          <a:noFill/>
        </p:spPr>
        <p:txBody>
          <a:bodyPr wrap="square" rtlCol="0">
            <a:spAutoFit/>
          </a:bodyPr>
          <a:lstStyle/>
          <a:p>
            <a:r>
              <a:rPr lang="en-GB" sz="3200" dirty="0" smtClean="0"/>
              <a:t>Some people are not able to digest dairy foods or they can be allergic to them so there are many alternative products like this soya milk.</a:t>
            </a:r>
            <a:endParaRPr lang="en-GB" sz="3200" dirty="0"/>
          </a:p>
        </p:txBody>
      </p:sp>
      <p:sp>
        <p:nvSpPr>
          <p:cNvPr id="8" name="TextBox 7"/>
          <p:cNvSpPr txBox="1"/>
          <p:nvPr/>
        </p:nvSpPr>
        <p:spPr>
          <a:xfrm>
            <a:off x="2446985" y="5533001"/>
            <a:ext cx="9002332" cy="1077218"/>
          </a:xfrm>
          <a:prstGeom prst="rect">
            <a:avLst/>
          </a:prstGeom>
          <a:noFill/>
        </p:spPr>
        <p:txBody>
          <a:bodyPr wrap="square" rtlCol="0">
            <a:spAutoFit/>
          </a:bodyPr>
          <a:lstStyle/>
          <a:p>
            <a:r>
              <a:rPr lang="en-GB" sz="3200" dirty="0" smtClean="0"/>
              <a:t>Some dairy foods like cream and cheese can contain a lot of fat.</a:t>
            </a:r>
            <a:endParaRPr lang="en-GB" sz="3200" dirty="0"/>
          </a:p>
        </p:txBody>
      </p:sp>
    </p:spTree>
    <p:extLst>
      <p:ext uri="{BB962C8B-B14F-4D97-AF65-F5344CB8AC3E}">
        <p14:creationId xmlns:p14="http://schemas.microsoft.com/office/powerpoint/2010/main" val="3440247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189" y="489397"/>
            <a:ext cx="4237149" cy="707886"/>
          </a:xfrm>
          <a:prstGeom prst="rect">
            <a:avLst/>
          </a:prstGeom>
          <a:noFill/>
        </p:spPr>
        <p:txBody>
          <a:bodyPr wrap="square" rtlCol="0">
            <a:spAutoFit/>
          </a:bodyPr>
          <a:lstStyle/>
          <a:p>
            <a:r>
              <a:rPr lang="en-GB" sz="4000" b="1" dirty="0" smtClean="0"/>
              <a:t>Protein rich foods</a:t>
            </a:r>
            <a:endParaRPr lang="en-GB" sz="4000" b="1" dirty="0"/>
          </a:p>
        </p:txBody>
      </p:sp>
      <p:pic>
        <p:nvPicPr>
          <p:cNvPr id="3" name="Picture 16" descr="http://www.clemson.edu/centers-institutes/sullivan/ourservices/patients/nutrition101/Protein/prote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8073" y="329019"/>
            <a:ext cx="5254580" cy="30979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9171" y="1622738"/>
            <a:ext cx="5537918" cy="1569660"/>
          </a:xfrm>
          <a:prstGeom prst="rect">
            <a:avLst/>
          </a:prstGeom>
          <a:noFill/>
        </p:spPr>
        <p:txBody>
          <a:bodyPr wrap="square" rtlCol="0">
            <a:spAutoFit/>
          </a:bodyPr>
          <a:lstStyle/>
          <a:p>
            <a:r>
              <a:rPr lang="en-GB" sz="3200" dirty="0" smtClean="0"/>
              <a:t>These include meat, </a:t>
            </a:r>
            <a:r>
              <a:rPr lang="en-GB" sz="3200" dirty="0"/>
              <a:t>f</a:t>
            </a:r>
            <a:r>
              <a:rPr lang="en-GB" sz="3200" dirty="0" smtClean="0"/>
              <a:t>ish, eggs, nuts, beans, chickpeas and lentils.</a:t>
            </a:r>
            <a:endParaRPr lang="en-GB" sz="3200" dirty="0"/>
          </a:p>
        </p:txBody>
      </p:sp>
      <p:sp>
        <p:nvSpPr>
          <p:cNvPr id="5" name="TextBox 4"/>
          <p:cNvSpPr txBox="1"/>
          <p:nvPr/>
        </p:nvSpPr>
        <p:spPr>
          <a:xfrm>
            <a:off x="779171" y="4325287"/>
            <a:ext cx="11397803" cy="1569660"/>
          </a:xfrm>
          <a:prstGeom prst="rect">
            <a:avLst/>
          </a:prstGeom>
          <a:noFill/>
        </p:spPr>
        <p:txBody>
          <a:bodyPr wrap="square" rtlCol="0">
            <a:spAutoFit/>
          </a:bodyPr>
          <a:lstStyle/>
          <a:p>
            <a:r>
              <a:rPr lang="en-GB" sz="3200" dirty="0" smtClean="0"/>
              <a:t>Protein is an essential part of our diet as it is necessary for our bodies to grow and to repair themselves after an injury.  Athletes need to eat plenty of protein to build up strong muscles.</a:t>
            </a:r>
            <a:endParaRPr lang="en-GB" sz="3200" dirty="0"/>
          </a:p>
        </p:txBody>
      </p:sp>
    </p:spTree>
    <p:extLst>
      <p:ext uri="{BB962C8B-B14F-4D97-AF65-F5344CB8AC3E}">
        <p14:creationId xmlns:p14="http://schemas.microsoft.com/office/powerpoint/2010/main" val="2074302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http://www.belfasttrust.hscni.net/images/fa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742" y="345853"/>
            <a:ext cx="2995309" cy="37441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37150" y="345852"/>
            <a:ext cx="3593205" cy="707886"/>
          </a:xfrm>
          <a:prstGeom prst="rect">
            <a:avLst/>
          </a:prstGeom>
          <a:noFill/>
        </p:spPr>
        <p:txBody>
          <a:bodyPr wrap="square" rtlCol="0">
            <a:spAutoFit/>
          </a:bodyPr>
          <a:lstStyle/>
          <a:p>
            <a:r>
              <a:rPr lang="en-GB" sz="4000" b="1" dirty="0" smtClean="0"/>
              <a:t>Fats and Sugars</a:t>
            </a:r>
            <a:endParaRPr lang="en-GB" sz="4000" b="1" dirty="0"/>
          </a:p>
        </p:txBody>
      </p:sp>
      <p:sp>
        <p:nvSpPr>
          <p:cNvPr id="4" name="TextBox 3"/>
          <p:cNvSpPr txBox="1"/>
          <p:nvPr/>
        </p:nvSpPr>
        <p:spPr>
          <a:xfrm>
            <a:off x="4179042" y="1137592"/>
            <a:ext cx="7764838" cy="1384995"/>
          </a:xfrm>
          <a:prstGeom prst="rect">
            <a:avLst/>
          </a:prstGeom>
          <a:noFill/>
        </p:spPr>
        <p:txBody>
          <a:bodyPr wrap="square" rtlCol="0">
            <a:spAutoFit/>
          </a:bodyPr>
          <a:lstStyle/>
          <a:p>
            <a:r>
              <a:rPr lang="en-GB" sz="2800" dirty="0" smtClean="0"/>
              <a:t>We already know we should limit the amount of sugar we eat each day.  What is the recommended daily amount?</a:t>
            </a:r>
          </a:p>
        </p:txBody>
      </p:sp>
      <p:sp>
        <p:nvSpPr>
          <p:cNvPr id="5" name="TextBox 4"/>
          <p:cNvSpPr txBox="1"/>
          <p:nvPr/>
        </p:nvSpPr>
        <p:spPr>
          <a:xfrm>
            <a:off x="4179042" y="2673793"/>
            <a:ext cx="7662929" cy="954107"/>
          </a:xfrm>
          <a:prstGeom prst="rect">
            <a:avLst/>
          </a:prstGeom>
          <a:noFill/>
        </p:spPr>
        <p:txBody>
          <a:bodyPr wrap="square" rtlCol="0">
            <a:spAutoFit/>
          </a:bodyPr>
          <a:lstStyle/>
          <a:p>
            <a:r>
              <a:rPr lang="en-GB" sz="2800" dirty="0" smtClean="0"/>
              <a:t>No more than 6 teaspoons a day for children and 7 for adults! </a:t>
            </a:r>
          </a:p>
        </p:txBody>
      </p:sp>
      <p:sp>
        <p:nvSpPr>
          <p:cNvPr id="7" name="TextBox 6"/>
          <p:cNvSpPr txBox="1"/>
          <p:nvPr/>
        </p:nvSpPr>
        <p:spPr>
          <a:xfrm>
            <a:off x="4179042" y="3729724"/>
            <a:ext cx="7502250" cy="523220"/>
          </a:xfrm>
          <a:prstGeom prst="rect">
            <a:avLst/>
          </a:prstGeom>
          <a:noFill/>
        </p:spPr>
        <p:txBody>
          <a:bodyPr wrap="square" rtlCol="0">
            <a:spAutoFit/>
          </a:bodyPr>
          <a:lstStyle/>
          <a:p>
            <a:r>
              <a:rPr lang="en-GB" sz="2800" dirty="0" smtClean="0"/>
              <a:t>But why is too much sugar bad for us?</a:t>
            </a:r>
            <a:endParaRPr lang="en-GB" sz="2800" dirty="0"/>
          </a:p>
        </p:txBody>
      </p:sp>
      <p:sp>
        <p:nvSpPr>
          <p:cNvPr id="8" name="TextBox 7"/>
          <p:cNvSpPr txBox="1"/>
          <p:nvPr/>
        </p:nvSpPr>
        <p:spPr>
          <a:xfrm>
            <a:off x="4702629" y="4238171"/>
            <a:ext cx="7502250" cy="914400"/>
          </a:xfrm>
          <a:prstGeom prst="rect">
            <a:avLst/>
          </a:prstGeom>
          <a:noFill/>
        </p:spPr>
        <p:txBody>
          <a:bodyPr wrap="square" rtlCol="0">
            <a:spAutoFit/>
          </a:bodyPr>
          <a:lstStyle/>
          <a:p>
            <a:endParaRPr lang="en-GB" dirty="0"/>
          </a:p>
        </p:txBody>
      </p:sp>
      <p:sp>
        <p:nvSpPr>
          <p:cNvPr id="9" name="TextBox 8"/>
          <p:cNvSpPr txBox="1"/>
          <p:nvPr/>
        </p:nvSpPr>
        <p:spPr>
          <a:xfrm>
            <a:off x="4855029" y="4390571"/>
            <a:ext cx="7502250" cy="914400"/>
          </a:xfrm>
          <a:prstGeom prst="rect">
            <a:avLst/>
          </a:prstGeom>
          <a:noFill/>
        </p:spPr>
        <p:txBody>
          <a:bodyPr wrap="square" rtlCol="0">
            <a:spAutoFit/>
          </a:bodyPr>
          <a:lstStyle/>
          <a:p>
            <a:endParaRPr lang="en-GB" dirty="0"/>
          </a:p>
        </p:txBody>
      </p:sp>
      <p:sp>
        <p:nvSpPr>
          <p:cNvPr id="10" name="TextBox 9"/>
          <p:cNvSpPr txBox="1"/>
          <p:nvPr/>
        </p:nvSpPr>
        <p:spPr>
          <a:xfrm>
            <a:off x="335513" y="4333986"/>
            <a:ext cx="10755086" cy="2246769"/>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It causes tooth decay</a:t>
            </a:r>
          </a:p>
          <a:p>
            <a:pPr marL="457200" indent="-457200">
              <a:buFont typeface="Arial" panose="020B0604020202020204" pitchFamily="34" charset="0"/>
              <a:buChar char="•"/>
            </a:pPr>
            <a:r>
              <a:rPr lang="en-GB" sz="2800" dirty="0" smtClean="0"/>
              <a:t>It gives us a quick short burst of energy that soon leaves us feeling tired and flat again</a:t>
            </a:r>
          </a:p>
          <a:p>
            <a:pPr marL="457200" indent="-457200">
              <a:buFont typeface="Arial" panose="020B0604020202020204" pitchFamily="34" charset="0"/>
              <a:buChar char="•"/>
            </a:pPr>
            <a:r>
              <a:rPr lang="en-GB" sz="2800" dirty="0" smtClean="0"/>
              <a:t>Extra sugar that we don’t burn off with exercise can be stored as fat </a:t>
            </a:r>
          </a:p>
          <a:p>
            <a:pPr marL="457200" indent="-457200">
              <a:buFont typeface="Arial" panose="020B0604020202020204" pitchFamily="34" charset="0"/>
              <a:buChar char="•"/>
            </a:pPr>
            <a:r>
              <a:rPr lang="en-GB" sz="2800" dirty="0" smtClean="0"/>
              <a:t>Over time it can cause a disease called diabetes </a:t>
            </a:r>
            <a:endParaRPr lang="en-GB" sz="2800" dirty="0"/>
          </a:p>
        </p:txBody>
      </p:sp>
    </p:spTree>
    <p:extLst>
      <p:ext uri="{BB962C8B-B14F-4D97-AF65-F5344CB8AC3E}">
        <p14:creationId xmlns:p14="http://schemas.microsoft.com/office/powerpoint/2010/main" val="422839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405" y="346500"/>
            <a:ext cx="5689600" cy="707886"/>
          </a:xfrm>
          <a:prstGeom prst="rect">
            <a:avLst/>
          </a:prstGeom>
          <a:noFill/>
        </p:spPr>
        <p:txBody>
          <a:bodyPr wrap="square" rtlCol="0">
            <a:spAutoFit/>
          </a:bodyPr>
          <a:lstStyle/>
          <a:p>
            <a:r>
              <a:rPr lang="en-GB" sz="4000" b="1" dirty="0" smtClean="0"/>
              <a:t>What about fats?</a:t>
            </a:r>
            <a:endParaRPr lang="en-GB" sz="4000" b="1" dirty="0"/>
          </a:p>
        </p:txBody>
      </p:sp>
      <p:sp>
        <p:nvSpPr>
          <p:cNvPr id="3" name="AutoShape 2" descr="Image result for fats food gro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460375" y="1066322"/>
            <a:ext cx="7495722" cy="1938992"/>
          </a:xfrm>
          <a:prstGeom prst="rect">
            <a:avLst/>
          </a:prstGeom>
          <a:noFill/>
        </p:spPr>
        <p:txBody>
          <a:bodyPr wrap="square" rtlCol="0">
            <a:spAutoFit/>
          </a:bodyPr>
          <a:lstStyle/>
          <a:p>
            <a:r>
              <a:rPr lang="en-GB" sz="2400" dirty="0" smtClean="0"/>
              <a:t>Fats are found in both animal products and plants.  Animal fats include those in meat and dairy foods like cheese, milk, butter and ice cream. These fats should only be eaten in small quantities, as too much can lead to weight gain, heart disease and other health problems. </a:t>
            </a:r>
            <a:endParaRPr lang="en-GB" sz="2400" dirty="0"/>
          </a:p>
        </p:txBody>
      </p:sp>
      <p:pic>
        <p:nvPicPr>
          <p:cNvPr id="4102" name="Picture 6" descr="http://www.marchnutrition.co.uk/resources/lokoplp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8539" y="3918424"/>
            <a:ext cx="3652711" cy="245291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ichef-1.bbci.co.uk/news/660/media/images/66231000/jpg/_66231802_hi0063407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3858" y="3190610"/>
            <a:ext cx="3359150" cy="18882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lookgreat-loseweight-savemoney.com/images/bac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314" y="3482995"/>
            <a:ext cx="2656115" cy="265611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evidencebasedliving.human.cornell.edu/files/2013/03/butt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1543" y="382801"/>
            <a:ext cx="3597526" cy="20236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13600" y="2830286"/>
            <a:ext cx="4555469" cy="1200329"/>
          </a:xfrm>
          <a:prstGeom prst="rect">
            <a:avLst/>
          </a:prstGeom>
          <a:noFill/>
        </p:spPr>
        <p:txBody>
          <a:bodyPr wrap="square" rtlCol="0">
            <a:spAutoFit/>
          </a:bodyPr>
          <a:lstStyle/>
          <a:p>
            <a:r>
              <a:rPr lang="en-GB" sz="2400" dirty="0" smtClean="0"/>
              <a:t>Fat is a high energy food. If we eat more than we need, our body stores it.</a:t>
            </a:r>
            <a:endParaRPr lang="en-GB" sz="2400" dirty="0"/>
          </a:p>
        </p:txBody>
      </p:sp>
      <p:sp>
        <p:nvSpPr>
          <p:cNvPr id="7" name="TextBox 6"/>
          <p:cNvSpPr txBox="1"/>
          <p:nvPr/>
        </p:nvSpPr>
        <p:spPr>
          <a:xfrm>
            <a:off x="3458205" y="5264156"/>
            <a:ext cx="4321452" cy="1200329"/>
          </a:xfrm>
          <a:prstGeom prst="rect">
            <a:avLst/>
          </a:prstGeom>
          <a:noFill/>
        </p:spPr>
        <p:txBody>
          <a:bodyPr wrap="square" rtlCol="0">
            <a:spAutoFit/>
          </a:bodyPr>
          <a:lstStyle/>
          <a:p>
            <a:r>
              <a:rPr lang="en-GB" sz="2400" dirty="0" smtClean="0"/>
              <a:t>Many treat foods are fried in fat, so eating them often can mean you put on weight.</a:t>
            </a:r>
            <a:endParaRPr lang="en-GB" sz="2400" dirty="0"/>
          </a:p>
        </p:txBody>
      </p:sp>
    </p:spTree>
    <p:extLst>
      <p:ext uri="{BB962C8B-B14F-4D97-AF65-F5344CB8AC3E}">
        <p14:creationId xmlns:p14="http://schemas.microsoft.com/office/powerpoint/2010/main" val="4190558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3427</TotalTime>
  <Words>832</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Searson</dc:creator>
  <cp:lastModifiedBy>Barry Wheeler</cp:lastModifiedBy>
  <cp:revision>38</cp:revision>
  <dcterms:created xsi:type="dcterms:W3CDTF">2016-03-05T07:48:19Z</dcterms:created>
  <dcterms:modified xsi:type="dcterms:W3CDTF">2020-06-06T11:59:04Z</dcterms:modified>
</cp:coreProperties>
</file>